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8" r:id="rId2"/>
    <p:sldId id="265" r:id="rId3"/>
    <p:sldId id="288" r:id="rId4"/>
    <p:sldId id="304" r:id="rId5"/>
    <p:sldId id="305" r:id="rId6"/>
    <p:sldId id="294" r:id="rId7"/>
    <p:sldId id="307" r:id="rId8"/>
    <p:sldId id="286" r:id="rId9"/>
    <p:sldId id="309" r:id="rId10"/>
    <p:sldId id="308" r:id="rId11"/>
    <p:sldId id="269" r:id="rId12"/>
    <p:sldId id="310" r:id="rId13"/>
    <p:sldId id="270" r:id="rId14"/>
    <p:sldId id="315" r:id="rId15"/>
    <p:sldId id="314" r:id="rId16"/>
    <p:sldId id="318" r:id="rId17"/>
    <p:sldId id="319" r:id="rId18"/>
    <p:sldId id="317" r:id="rId19"/>
    <p:sldId id="316" r:id="rId20"/>
    <p:sldId id="311" r:id="rId21"/>
    <p:sldId id="281" r:id="rId22"/>
    <p:sldId id="312" r:id="rId23"/>
    <p:sldId id="322" r:id="rId24"/>
    <p:sldId id="324" r:id="rId25"/>
    <p:sldId id="332" r:id="rId26"/>
    <p:sldId id="335" r:id="rId27"/>
    <p:sldId id="336" r:id="rId28"/>
    <p:sldId id="337" r:id="rId29"/>
    <p:sldId id="313" r:id="rId30"/>
    <p:sldId id="338" r:id="rId31"/>
    <p:sldId id="330" r:id="rId32"/>
    <p:sldId id="331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MU CompatilFact" panose="020F0502020204030204" pitchFamily="34" charset="0"/>
      <p:regular r:id="rId39"/>
      <p:bold r:id="rId40"/>
      <p:italic r:id="rId41"/>
      <p:boldItalic r:id="rId42"/>
    </p:embeddedFont>
    <p:embeddedFont>
      <p:font typeface="LMU SabonNext Dem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 Intro Presentation" id="{54158B92-EDF2-A143-8597-ACE6BE080620}">
          <p14:sldIdLst>
            <p14:sldId id="258"/>
            <p14:sldId id="265"/>
          </p14:sldIdLst>
        </p14:section>
        <p14:section name="Introduction" id="{BA524B30-D827-094A-BF3C-0BB85A2E82E8}">
          <p14:sldIdLst>
            <p14:sldId id="288"/>
            <p14:sldId id="304"/>
            <p14:sldId id="305"/>
            <p14:sldId id="294"/>
          </p14:sldIdLst>
        </p14:section>
        <p14:section name="Related Work" id="{22E1BA63-9265-B949-8A51-D4D4B91E5A8B}">
          <p14:sldIdLst>
            <p14:sldId id="307"/>
            <p14:sldId id="286"/>
            <p14:sldId id="309"/>
          </p14:sldIdLst>
        </p14:section>
        <p14:section name="Research Questions" id="{6DCBC9E3-26B2-2143-9CC4-37C1AE4A6ACF}">
          <p14:sldIdLst>
            <p14:sldId id="308"/>
            <p14:sldId id="269"/>
          </p14:sldIdLst>
        </p14:section>
        <p14:section name="Concept" id="{B469E380-46BC-E944-A8E4-E661531A7708}">
          <p14:sldIdLst>
            <p14:sldId id="310"/>
            <p14:sldId id="270"/>
            <p14:sldId id="315"/>
            <p14:sldId id="314"/>
            <p14:sldId id="318"/>
            <p14:sldId id="319"/>
            <p14:sldId id="317"/>
            <p14:sldId id="316"/>
          </p14:sldIdLst>
        </p14:section>
        <p14:section name="Evaluation &amp; Metrics" id="{3E8CF39F-AEDF-5A48-9058-BB61010429A9}">
          <p14:sldIdLst>
            <p14:sldId id="311"/>
            <p14:sldId id="281"/>
          </p14:sldIdLst>
        </p14:section>
        <p14:section name="Experiments" id="{3AA08417-B584-614A-AE97-403685DC0D8B}">
          <p14:sldIdLst>
            <p14:sldId id="312"/>
            <p14:sldId id="322"/>
            <p14:sldId id="324"/>
            <p14:sldId id="332"/>
            <p14:sldId id="335"/>
            <p14:sldId id="336"/>
            <p14:sldId id="337"/>
          </p14:sldIdLst>
        </p14:section>
        <p14:section name="Conclustion &amp; Future Work" id="{D9C426D4-6EBA-6040-A7CD-CDAC3AAABDC0}">
          <p14:sldIdLst>
            <p14:sldId id="313"/>
            <p14:sldId id="338"/>
            <p14:sldId id="330"/>
          </p14:sldIdLst>
        </p14:section>
        <p14:section name="Misc" id="{B20A346F-498B-6A42-930F-0391A579B610}">
          <p14:sldIdLst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8"/>
    <a:srgbClr val="388249"/>
    <a:srgbClr val="61B371"/>
    <a:srgbClr val="F4F2F0"/>
    <a:srgbClr val="2F783F"/>
    <a:srgbClr val="398249"/>
    <a:srgbClr val="4D965D"/>
    <a:srgbClr val="F4F5F0"/>
    <a:srgbClr val="C1C1C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/>
    <p:restoredTop sz="96949"/>
  </p:normalViewPr>
  <p:slideViewPr>
    <p:cSldViewPr>
      <p:cViewPr>
        <p:scale>
          <a:sx n="127" d="100"/>
          <a:sy n="127" d="100"/>
        </p:scale>
        <p:origin x="1928" y="7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1441F-F30F-4649-A32B-0EF4F2FA26B8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6E8F2-93EB-4C85-ABA8-D00AB6092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7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26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More MV features possible, but only one feature will be analyzed regarding impact on clustering in order to isolate experiments from the dependencies of other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ARI:	0 for random clustering (RI = expected RI for randomly chosen clusters), 1 if all points are in the correct clusters, &lt; 0 if expected RI is larger than actual 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ax\Desktop\slidetemplate\siegel_12percen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64" b="9228"/>
          <a:stretch/>
        </p:blipFill>
        <p:spPr bwMode="auto">
          <a:xfrm>
            <a:off x="5666400" y="2754000"/>
            <a:ext cx="3477600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863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" y="6021288"/>
            <a:ext cx="744267" cy="80703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867544" y="6194131"/>
            <a:ext cx="1008112" cy="50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DBS</a:t>
            </a:r>
          </a:p>
        </p:txBody>
      </p:sp>
    </p:spTree>
    <p:extLst>
      <p:ext uri="{BB962C8B-B14F-4D97-AF65-F5344CB8AC3E}">
        <p14:creationId xmlns:p14="http://schemas.microsoft.com/office/powerpoint/2010/main" val="26824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3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8" b="9225"/>
          <a:stretch/>
        </p:blipFill>
        <p:spPr bwMode="auto">
          <a:xfrm>
            <a:off x="5666120" y="2753888"/>
            <a:ext cx="3477880" cy="41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8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1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AFA"/>
            </a:gs>
            <a:gs pos="66000">
              <a:srgbClr val="F7F6F4"/>
            </a:gs>
            <a:gs pos="100000">
              <a:srgbClr val="C1C1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3"/>
            <a:ext cx="822960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1"/>
            <a:ext cx="6624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296" y="6356351"/>
            <a:ext cx="1450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D5F5-F489-4697-8849-AC1E2110C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6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2130426"/>
            <a:ext cx="8496944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Bachelor Thesis Final Presentation</a:t>
            </a:r>
          </a:p>
          <a:p>
            <a:r>
              <a:rPr lang="en-US" dirty="0"/>
              <a:t>Julian Hoffmeister</a:t>
            </a:r>
          </a:p>
          <a:p>
            <a:fld id="{98E79FE6-44A6-A042-A711-BED69A004864}" type="datetime3">
              <a:rPr lang="de-DE" sz="2600" smtClean="0"/>
              <a:t>10/10/2022</a:t>
            </a:fld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1987269" y="5714147"/>
            <a:ext cx="51845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Supervisor: 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Andreas Lohrer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Responsible Professor: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Prof. Dr. Peer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Kröger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86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679E-73F1-DF41-87D5-099CF722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6845-9283-454A-952F-FCD80545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Introduction</a:t>
            </a:r>
          </a:p>
          <a:p>
            <a:r>
              <a:rPr lang="en-DE" dirty="0"/>
              <a:t>Related Work</a:t>
            </a:r>
          </a:p>
          <a:p>
            <a:r>
              <a:rPr lang="en-DE" b="1" dirty="0"/>
              <a:t>Research Questions</a:t>
            </a:r>
          </a:p>
          <a:p>
            <a:r>
              <a:rPr lang="en-DE" dirty="0"/>
              <a:t>Concept</a:t>
            </a:r>
          </a:p>
          <a:p>
            <a:r>
              <a:rPr lang="en-DE" dirty="0"/>
              <a:t>Evaluation</a:t>
            </a:r>
          </a:p>
          <a:p>
            <a:r>
              <a:rPr lang="en-GB" dirty="0"/>
              <a:t>Experiments &amp; Results</a:t>
            </a:r>
          </a:p>
          <a:p>
            <a:r>
              <a:rPr lang="en-GB" dirty="0"/>
              <a:t>Conclusion &amp; Future Work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3D7FC-47D4-4C4C-8938-D9457385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F45BE-473A-B142-8B24-AF8423B1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4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C6F9-1AFB-3A48-B0AE-FF8C0CB6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Research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847FF-DDF8-DA44-958B-CD77CB9D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33B37-7508-4B4F-B5A9-95C29F0E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D23739EE-406B-BB42-B121-8FB29BAAF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387319"/>
              </p:ext>
            </p:extLst>
          </p:nvPr>
        </p:nvGraphicFramePr>
        <p:xfrm>
          <a:off x="604370" y="3261385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400" b="1" dirty="0">
                          <a:solidFill>
                            <a:schemeClr val="tx1"/>
                          </a:solidFill>
                        </a:rPr>
                        <a:t>.   .   .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A654A4E-CF59-2544-8E56-0D43D22E5896}"/>
              </a:ext>
            </a:extLst>
          </p:cNvPr>
          <p:cNvSpPr txBox="1"/>
          <p:nvPr/>
        </p:nvSpPr>
        <p:spPr>
          <a:xfrm>
            <a:off x="604370" y="30588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28043-FD73-3048-B4D4-1A1D6B61DBF9}"/>
              </a:ext>
            </a:extLst>
          </p:cNvPr>
          <p:cNvSpPr txBox="1"/>
          <p:nvPr/>
        </p:nvSpPr>
        <p:spPr>
          <a:xfrm>
            <a:off x="857340" y="30588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01FB1-F8D5-AD4E-BFE7-7A8F5D05D91B}"/>
              </a:ext>
            </a:extLst>
          </p:cNvPr>
          <p:cNvSpPr txBox="1"/>
          <p:nvPr/>
        </p:nvSpPr>
        <p:spPr>
          <a:xfrm>
            <a:off x="1374735" y="3058875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n</a:t>
            </a:r>
          </a:p>
        </p:txBody>
      </p:sp>
      <p:graphicFrame>
        <p:nvGraphicFramePr>
          <p:cNvPr id="25" name="Table 8">
            <a:extLst>
              <a:ext uri="{FF2B5EF4-FFF2-40B4-BE49-F238E27FC236}">
                <a16:creationId xmlns:a16="http://schemas.microsoft.com/office/drawing/2014/main" id="{81347A87-FED6-5642-8A01-76E6BF4AF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08966"/>
              </p:ext>
            </p:extLst>
          </p:nvPr>
        </p:nvGraphicFramePr>
        <p:xfrm>
          <a:off x="602765" y="2048601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CD93D7C-A00B-FC4B-9203-C385ECD6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724" y="1942618"/>
            <a:ext cx="6541076" cy="919247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b="1" dirty="0"/>
              <a:t>RQ 1</a:t>
            </a:r>
          </a:p>
          <a:p>
            <a:pPr marL="0" indent="0">
              <a:buNone/>
            </a:pPr>
            <a:r>
              <a:rPr lang="en-GB" sz="1600" dirty="0"/>
              <a:t>How is it possible to improve clustering of missing values/dimensions datasets with model based filling strategies?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E23A768-5482-A245-8517-29B778EBADF2}"/>
              </a:ext>
            </a:extLst>
          </p:cNvPr>
          <p:cNvSpPr txBox="1">
            <a:spLocks/>
          </p:cNvSpPr>
          <p:nvPr/>
        </p:nvSpPr>
        <p:spPr>
          <a:xfrm>
            <a:off x="2145724" y="3249431"/>
            <a:ext cx="6541076" cy="8743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2</a:t>
            </a:r>
          </a:p>
          <a:p>
            <a:pPr marL="0" indent="0">
              <a:buNone/>
            </a:pPr>
            <a:r>
              <a:rPr lang="en-GB" sz="1600" dirty="0"/>
              <a:t>How does the number of dimensions influence the cluster/outlier results?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A58E01F-A8DD-A349-A042-0168BED9A3F1}"/>
              </a:ext>
            </a:extLst>
          </p:cNvPr>
          <p:cNvSpPr txBox="1">
            <a:spLocks/>
          </p:cNvSpPr>
          <p:nvPr/>
        </p:nvSpPr>
        <p:spPr>
          <a:xfrm>
            <a:off x="2144118" y="4437762"/>
            <a:ext cx="6532337" cy="9192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3</a:t>
            </a:r>
          </a:p>
          <a:p>
            <a:pPr marL="0" indent="0">
              <a:buNone/>
            </a:pPr>
            <a:r>
              <a:rPr lang="en-GB" sz="1600" dirty="0"/>
              <a:t>How is it possible to make model based filling strategies explainable?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5023F9-89BD-224B-8AD0-BC3D45279DFD}"/>
              </a:ext>
            </a:extLst>
          </p:cNvPr>
          <p:cNvGrpSpPr>
            <a:grpSpLocks noChangeAspect="1"/>
          </p:cNvGrpSpPr>
          <p:nvPr/>
        </p:nvGrpSpPr>
        <p:grpSpPr>
          <a:xfrm>
            <a:off x="1374735" y="2114786"/>
            <a:ext cx="535651" cy="574910"/>
            <a:chOff x="-1508267" y="2425882"/>
            <a:chExt cx="1388510" cy="1490277"/>
          </a:xfrm>
        </p:grpSpPr>
        <p:sp>
          <p:nvSpPr>
            <p:cNvPr id="38" name="Circular Arrow 37">
              <a:extLst>
                <a:ext uri="{FF2B5EF4-FFF2-40B4-BE49-F238E27FC236}">
                  <a16:creationId xmlns:a16="http://schemas.microsoft.com/office/drawing/2014/main" id="{E7BCF8CC-A5E7-CE4C-AD82-A1DC48866772}"/>
                </a:ext>
              </a:extLst>
            </p:cNvPr>
            <p:cNvSpPr/>
            <p:nvPr/>
          </p:nvSpPr>
          <p:spPr>
            <a:xfrm>
              <a:off x="-1508267" y="2425882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39" name="Circular Arrow 38">
              <a:extLst>
                <a:ext uri="{FF2B5EF4-FFF2-40B4-BE49-F238E27FC236}">
                  <a16:creationId xmlns:a16="http://schemas.microsoft.com/office/drawing/2014/main" id="{7D83D910-73B3-784F-9999-B9E0EC9B72E1}"/>
                </a:ext>
              </a:extLst>
            </p:cNvPr>
            <p:cNvSpPr/>
            <p:nvPr/>
          </p:nvSpPr>
          <p:spPr>
            <a:xfrm flipH="1" flipV="1">
              <a:off x="-1508267" y="2455506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0" name="Table 8">
            <a:extLst>
              <a:ext uri="{FF2B5EF4-FFF2-40B4-BE49-F238E27FC236}">
                <a16:creationId xmlns:a16="http://schemas.microsoft.com/office/drawing/2014/main" id="{775C8D21-59C3-8140-938E-AF43A809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597436"/>
              </p:ext>
            </p:extLst>
          </p:nvPr>
        </p:nvGraphicFramePr>
        <p:xfrm>
          <a:off x="602765" y="4506602"/>
          <a:ext cx="1276344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6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pic>
        <p:nvPicPr>
          <p:cNvPr id="32" name="Graphic 31" descr="Lights On with solid fill">
            <a:extLst>
              <a:ext uri="{FF2B5EF4-FFF2-40B4-BE49-F238E27FC236}">
                <a16:creationId xmlns:a16="http://schemas.microsoft.com/office/drawing/2014/main" id="{35D2A704-1501-194F-A00A-BE6875F5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9776" y="4653751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0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679E-73F1-DF41-87D5-099CF722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6845-9283-454A-952F-FCD80545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Introduction</a:t>
            </a:r>
          </a:p>
          <a:p>
            <a:r>
              <a:rPr lang="en-DE" dirty="0"/>
              <a:t>Related Work</a:t>
            </a:r>
          </a:p>
          <a:p>
            <a:r>
              <a:rPr lang="en-DE" dirty="0"/>
              <a:t>Research Questions</a:t>
            </a:r>
          </a:p>
          <a:p>
            <a:r>
              <a:rPr lang="en-DE" b="1" dirty="0"/>
              <a:t>Concept</a:t>
            </a:r>
          </a:p>
          <a:p>
            <a:r>
              <a:rPr lang="en-DE" dirty="0"/>
              <a:t>Evaluation</a:t>
            </a:r>
          </a:p>
          <a:p>
            <a:r>
              <a:rPr lang="en-GB" dirty="0"/>
              <a:t>Experiments &amp; Results</a:t>
            </a:r>
          </a:p>
          <a:p>
            <a:r>
              <a:rPr lang="en-GB" dirty="0"/>
              <a:t>Conclusion &amp; Future Work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3D7FC-47D4-4C4C-8938-D9457385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F45BE-473A-B142-8B24-AF8423B1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8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E907A-F87E-D75B-BDAC-B7F7AE690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52"/>
          <a:stretch/>
        </p:blipFill>
        <p:spPr>
          <a:xfrm>
            <a:off x="685800" y="2624757"/>
            <a:ext cx="1293912" cy="1608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54698-8B6B-7D0E-4CAB-B9B66C364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7" r="61118"/>
          <a:stretch/>
        </p:blipFill>
        <p:spPr>
          <a:xfrm>
            <a:off x="1979712" y="2624757"/>
            <a:ext cx="1728192" cy="1608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4F199-5BF6-3DA8-0BDB-495379CA4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3" r="39809"/>
          <a:stretch/>
        </p:blipFill>
        <p:spPr>
          <a:xfrm>
            <a:off x="3706788" y="2624757"/>
            <a:ext cx="1656184" cy="1608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060EC-8EB6-01FD-A215-2ACD68FF0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0" r="22178"/>
          <a:stretch/>
        </p:blipFill>
        <p:spPr>
          <a:xfrm>
            <a:off x="5361856" y="2624757"/>
            <a:ext cx="1368152" cy="1608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A9081-0B1E-99BC-45E7-D44BEDA7E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65"/>
          <a:stretch/>
        </p:blipFill>
        <p:spPr>
          <a:xfrm>
            <a:off x="6730008" y="2630484"/>
            <a:ext cx="1728192" cy="16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 – Datasets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A7BB9-63C6-2220-0DD5-3F92C8938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82"/>
          <a:stretch/>
        </p:blipFill>
        <p:spPr>
          <a:xfrm>
            <a:off x="1619672" y="1484783"/>
            <a:ext cx="5904656" cy="1944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EBE730-DC0E-BF20-312D-1250829EF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8"/>
          <a:stretch/>
        </p:blipFill>
        <p:spPr>
          <a:xfrm>
            <a:off x="1619672" y="3429000"/>
            <a:ext cx="5904656" cy="262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4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31504-415D-8EAC-2A4D-0FE794D56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32"/>
          <a:stretch/>
        </p:blipFill>
        <p:spPr>
          <a:xfrm>
            <a:off x="859536" y="1192122"/>
            <a:ext cx="4504552" cy="5017978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A0AED059-5F63-E4C4-BC93-15D29BB497B2}"/>
              </a:ext>
            </a:extLst>
          </p:cNvPr>
          <p:cNvSpPr/>
          <p:nvPr/>
        </p:nvSpPr>
        <p:spPr>
          <a:xfrm>
            <a:off x="5436096" y="2924944"/>
            <a:ext cx="358936" cy="3096344"/>
          </a:xfrm>
          <a:prstGeom prst="leftBrace">
            <a:avLst>
              <a:gd name="adj1" fmla="val 8333"/>
              <a:gd name="adj2" fmla="val 8708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C53EC3-50CC-3D8E-AE82-E7B68C7C4510}"/>
              </a:ext>
            </a:extLst>
          </p:cNvPr>
          <p:cNvSpPr txBox="1">
            <a:spLocks/>
          </p:cNvSpPr>
          <p:nvPr/>
        </p:nvSpPr>
        <p:spPr>
          <a:xfrm>
            <a:off x="5887600" y="2924944"/>
            <a:ext cx="2840240" cy="3201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800" b="1" dirty="0"/>
              <a:t>Model-based imputation with TabNet using different loss functions</a:t>
            </a:r>
          </a:p>
          <a:p>
            <a:pPr marL="225425" indent="-217488"/>
            <a:r>
              <a:rPr lang="en-GB" sz="1800" dirty="0"/>
              <a:t>Mean Absolute Error (MAE)</a:t>
            </a:r>
          </a:p>
          <a:p>
            <a:pPr marL="225425" indent="-217488"/>
            <a:r>
              <a:rPr lang="en-GB" sz="1800" dirty="0"/>
              <a:t>Root Mean Squared Error (RMSE)</a:t>
            </a:r>
          </a:p>
          <a:p>
            <a:pPr marL="225425" indent="-217488"/>
            <a:r>
              <a:rPr lang="en-GB" sz="1800" dirty="0"/>
              <a:t>Cluster-Mean-Loss (CML)</a:t>
            </a:r>
          </a:p>
          <a:p>
            <a:pPr marL="225425" indent="-217488"/>
            <a:r>
              <a:rPr lang="en-GB" sz="1800" dirty="0"/>
              <a:t>Distribution-Loss (DL)</a:t>
            </a:r>
          </a:p>
          <a:p>
            <a:pPr marL="225425" indent="-217488"/>
            <a:r>
              <a:rPr lang="en-GB" sz="1800" dirty="0"/>
              <a:t>Custom-Loss (CL)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BF542-E015-BC4C-0F4D-5B4E60A01635}"/>
              </a:ext>
            </a:extLst>
          </p:cNvPr>
          <p:cNvSpPr/>
          <p:nvPr/>
        </p:nvSpPr>
        <p:spPr>
          <a:xfrm>
            <a:off x="3491880" y="1821567"/>
            <a:ext cx="1080120" cy="360040"/>
          </a:xfrm>
          <a:prstGeom prst="rect">
            <a:avLst/>
          </a:prstGeom>
          <a:solidFill>
            <a:srgbClr val="F9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03552-728C-680B-94F3-64074691DE07}"/>
              </a:ext>
            </a:extLst>
          </p:cNvPr>
          <p:cNvSpPr/>
          <p:nvPr/>
        </p:nvSpPr>
        <p:spPr>
          <a:xfrm>
            <a:off x="3203848" y="3310192"/>
            <a:ext cx="1584176" cy="360040"/>
          </a:xfrm>
          <a:prstGeom prst="rect">
            <a:avLst/>
          </a:prstGeom>
          <a:solidFill>
            <a:srgbClr val="F9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153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5F185EE-2110-00C6-48AC-50E823AE9997}"/>
              </a:ext>
            </a:extLst>
          </p:cNvPr>
          <p:cNvSpPr/>
          <p:nvPr/>
        </p:nvSpPr>
        <p:spPr>
          <a:xfrm>
            <a:off x="3105812" y="1877131"/>
            <a:ext cx="948900" cy="4415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DF9107-C5B1-34C5-03D3-F7C4CB16DB50}"/>
              </a:ext>
            </a:extLst>
          </p:cNvPr>
          <p:cNvSpPr/>
          <p:nvPr/>
        </p:nvSpPr>
        <p:spPr>
          <a:xfrm>
            <a:off x="1825504" y="1877131"/>
            <a:ext cx="948900" cy="4415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2E45F4-42B9-C18D-8211-9F7D519126AA}"/>
              </a:ext>
            </a:extLst>
          </p:cNvPr>
          <p:cNvSpPr/>
          <p:nvPr/>
        </p:nvSpPr>
        <p:spPr>
          <a:xfrm>
            <a:off x="685800" y="3256979"/>
            <a:ext cx="986472" cy="4415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B26C552-DE22-EB3F-47BC-E4C2E18E3220}"/>
              </a:ext>
            </a:extLst>
          </p:cNvPr>
          <p:cNvSpPr/>
          <p:nvPr/>
        </p:nvSpPr>
        <p:spPr>
          <a:xfrm>
            <a:off x="5322880" y="1877131"/>
            <a:ext cx="576064" cy="4415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75F716-C4DA-AA4E-1AA4-769885C89D6B}"/>
              </a:ext>
            </a:extLst>
          </p:cNvPr>
          <p:cNvSpPr/>
          <p:nvPr/>
        </p:nvSpPr>
        <p:spPr>
          <a:xfrm>
            <a:off x="7427656" y="1877131"/>
            <a:ext cx="786408" cy="4415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52143A-528A-054E-4C71-61898D4F2AA4}"/>
              </a:ext>
            </a:extLst>
          </p:cNvPr>
          <p:cNvSpPr/>
          <p:nvPr/>
        </p:nvSpPr>
        <p:spPr>
          <a:xfrm>
            <a:off x="685800" y="2617673"/>
            <a:ext cx="986472" cy="4415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DD65451-75B7-30D4-928B-0D121060C32B}"/>
              </a:ext>
            </a:extLst>
          </p:cNvPr>
          <p:cNvSpPr/>
          <p:nvPr/>
        </p:nvSpPr>
        <p:spPr>
          <a:xfrm>
            <a:off x="4427984" y="1877131"/>
            <a:ext cx="576064" cy="4415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7D2FEE7-6184-CB31-6F89-6AD379A72266}"/>
              </a:ext>
            </a:extLst>
          </p:cNvPr>
          <p:cNvSpPr/>
          <p:nvPr/>
        </p:nvSpPr>
        <p:spPr>
          <a:xfrm>
            <a:off x="6300192" y="1877131"/>
            <a:ext cx="786408" cy="4415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351FB-41F0-78CB-D3B5-3C1B57EF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858C0-27A5-A598-ADC1-5C5D975B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8505"/>
            <a:ext cx="8229600" cy="570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b="1" dirty="0"/>
              <a:t>Custom Loss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0CC05-DFB0-1576-BA7F-2C2CD982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15D23-85BB-2C63-ED23-E967EE3B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38888-EED0-1716-4CC3-1A66739C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844824"/>
            <a:ext cx="7772400" cy="4986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DE9352-4303-C6F5-9CF3-868FCD0C1B48}"/>
              </a:ext>
            </a:extLst>
          </p:cNvPr>
          <p:cNvSpPr txBox="1"/>
          <p:nvPr/>
        </p:nvSpPr>
        <p:spPr>
          <a:xfrm>
            <a:off x="1763688" y="2653761"/>
            <a:ext cx="94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Weights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26F76-B5C2-2A6F-2B5E-B42549A9D083}"/>
              </a:ext>
            </a:extLst>
          </p:cNvPr>
          <p:cNvSpPr txBox="1"/>
          <p:nvPr/>
        </p:nvSpPr>
        <p:spPr>
          <a:xfrm>
            <a:off x="1763688" y="3293067"/>
            <a:ext cx="297337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DE" b="1" dirty="0"/>
              <a:t>Loss Objectives: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i="1" dirty="0"/>
              <a:t>L</a:t>
            </a:r>
            <a:r>
              <a:rPr lang="en-DE" i="1" baseline="-25000" dirty="0"/>
              <a:t>REC </a:t>
            </a:r>
            <a:r>
              <a:rPr lang="en-DE" dirty="0"/>
              <a:t>: 	Reconstruction Loss</a:t>
            </a:r>
            <a:endParaRPr lang="en-DE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i="1" dirty="0"/>
              <a:t>L</a:t>
            </a:r>
            <a:r>
              <a:rPr lang="en-DE" i="1" baseline="-25000" dirty="0"/>
              <a:t>D </a:t>
            </a:r>
            <a:r>
              <a:rPr lang="en-DE" dirty="0"/>
              <a:t>: 	Distribution Loss</a:t>
            </a:r>
            <a:endParaRPr lang="en-DE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i="1" dirty="0"/>
              <a:t>L</a:t>
            </a:r>
            <a:r>
              <a:rPr lang="en-DE" i="1" baseline="-25000" dirty="0"/>
              <a:t>CM </a:t>
            </a:r>
            <a:r>
              <a:rPr lang="en-DE" dirty="0"/>
              <a:t>: 	Cluster Mean 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6D502D-9A8A-89AE-6550-9FB3F5661E44}"/>
              </a:ext>
            </a:extLst>
          </p:cNvPr>
          <p:cNvSpPr txBox="1"/>
          <p:nvPr/>
        </p:nvSpPr>
        <p:spPr>
          <a:xfrm>
            <a:off x="5322880" y="3108401"/>
            <a:ext cx="2582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RMSE: </a:t>
            </a:r>
            <a:br>
              <a:rPr lang="en-DE" b="1" dirty="0"/>
            </a:br>
            <a:r>
              <a:rPr lang="en-DE" dirty="0"/>
              <a:t>Reconstruct original data.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8770FE-E313-FD12-CB3E-BDF36A71BEDE}"/>
              </a:ext>
            </a:extLst>
          </p:cNvPr>
          <p:cNvSpPr txBox="1"/>
          <p:nvPr/>
        </p:nvSpPr>
        <p:spPr>
          <a:xfrm>
            <a:off x="5322880" y="3816428"/>
            <a:ext cx="3294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Kullback</a:t>
            </a:r>
            <a:r>
              <a:rPr lang="en-GB" b="1" dirty="0"/>
              <a:t>–</a:t>
            </a:r>
            <a:r>
              <a:rPr lang="en-GB" b="1" dirty="0" err="1"/>
              <a:t>Leibler</a:t>
            </a:r>
            <a:r>
              <a:rPr lang="en-GB" b="1" dirty="0"/>
              <a:t> Divergence</a:t>
            </a:r>
            <a:r>
              <a:rPr lang="en-DE" b="1" dirty="0"/>
              <a:t>: </a:t>
            </a:r>
            <a:br>
              <a:rPr lang="en-DE" b="1" dirty="0"/>
            </a:br>
            <a:r>
              <a:rPr lang="en-DE" dirty="0"/>
              <a:t>Punish deviations from the</a:t>
            </a:r>
            <a:br>
              <a:rPr lang="en-DE" dirty="0"/>
            </a:br>
            <a:r>
              <a:rPr lang="en-DE" dirty="0"/>
              <a:t>original (probability) distribution.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90D5A4-B844-7BA8-3E15-13F60E833760}"/>
              </a:ext>
            </a:extLst>
          </p:cNvPr>
          <p:cNvCxnSpPr>
            <a:endCxn id="23" idx="1"/>
          </p:cNvCxnSpPr>
          <p:nvPr/>
        </p:nvCxnSpPr>
        <p:spPr>
          <a:xfrm flipV="1">
            <a:off x="4644008" y="3431567"/>
            <a:ext cx="678872" cy="429481"/>
          </a:xfrm>
          <a:prstGeom prst="straightConnector1">
            <a:avLst/>
          </a:prstGeom>
          <a:ln w="28575">
            <a:solidFill>
              <a:srgbClr val="3882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F90DF2-DA29-34AF-4A6B-C35103D08BF6}"/>
              </a:ext>
            </a:extLst>
          </p:cNvPr>
          <p:cNvCxnSpPr>
            <a:cxnSpLocks/>
          </p:cNvCxnSpPr>
          <p:nvPr/>
        </p:nvCxnSpPr>
        <p:spPr>
          <a:xfrm flipV="1">
            <a:off x="4427984" y="3997400"/>
            <a:ext cx="894896" cy="226762"/>
          </a:xfrm>
          <a:prstGeom prst="straightConnector1">
            <a:avLst/>
          </a:prstGeom>
          <a:ln w="28575">
            <a:solidFill>
              <a:srgbClr val="3882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91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5F185EE-2110-00C6-48AC-50E823AE9997}"/>
              </a:ext>
            </a:extLst>
          </p:cNvPr>
          <p:cNvSpPr/>
          <p:nvPr/>
        </p:nvSpPr>
        <p:spPr>
          <a:xfrm>
            <a:off x="3105812" y="1877131"/>
            <a:ext cx="948900" cy="4415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DF9107-C5B1-34C5-03D3-F7C4CB16DB50}"/>
              </a:ext>
            </a:extLst>
          </p:cNvPr>
          <p:cNvSpPr/>
          <p:nvPr/>
        </p:nvSpPr>
        <p:spPr>
          <a:xfrm>
            <a:off x="1825504" y="1877131"/>
            <a:ext cx="948900" cy="4415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2E45F4-42B9-C18D-8211-9F7D519126AA}"/>
              </a:ext>
            </a:extLst>
          </p:cNvPr>
          <p:cNvSpPr/>
          <p:nvPr/>
        </p:nvSpPr>
        <p:spPr>
          <a:xfrm>
            <a:off x="685800" y="3256979"/>
            <a:ext cx="986472" cy="4415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B26C552-DE22-EB3F-47BC-E4C2E18E3220}"/>
              </a:ext>
            </a:extLst>
          </p:cNvPr>
          <p:cNvSpPr/>
          <p:nvPr/>
        </p:nvSpPr>
        <p:spPr>
          <a:xfrm>
            <a:off x="5322880" y="1877131"/>
            <a:ext cx="576064" cy="4415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75F716-C4DA-AA4E-1AA4-769885C89D6B}"/>
              </a:ext>
            </a:extLst>
          </p:cNvPr>
          <p:cNvSpPr/>
          <p:nvPr/>
        </p:nvSpPr>
        <p:spPr>
          <a:xfrm>
            <a:off x="7427656" y="1877131"/>
            <a:ext cx="786408" cy="4415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52143A-528A-054E-4C71-61898D4F2AA4}"/>
              </a:ext>
            </a:extLst>
          </p:cNvPr>
          <p:cNvSpPr/>
          <p:nvPr/>
        </p:nvSpPr>
        <p:spPr>
          <a:xfrm>
            <a:off x="685800" y="2617673"/>
            <a:ext cx="986472" cy="4415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DD65451-75B7-30D4-928B-0D121060C32B}"/>
              </a:ext>
            </a:extLst>
          </p:cNvPr>
          <p:cNvSpPr/>
          <p:nvPr/>
        </p:nvSpPr>
        <p:spPr>
          <a:xfrm>
            <a:off x="4427984" y="1877131"/>
            <a:ext cx="576064" cy="4415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7D2FEE7-6184-CB31-6F89-6AD379A72266}"/>
              </a:ext>
            </a:extLst>
          </p:cNvPr>
          <p:cNvSpPr/>
          <p:nvPr/>
        </p:nvSpPr>
        <p:spPr>
          <a:xfrm>
            <a:off x="6300192" y="1877131"/>
            <a:ext cx="786408" cy="4415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351FB-41F0-78CB-D3B5-3C1B57EF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858C0-27A5-A598-ADC1-5C5D975B2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8505"/>
            <a:ext cx="8229600" cy="5706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2400" b="1" dirty="0"/>
              <a:t>Custom Loss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0CC05-DFB0-1576-BA7F-2C2CD982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15D23-85BB-2C63-ED23-E967EE3B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38888-EED0-1716-4CC3-1A66739C8A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844824"/>
            <a:ext cx="7772400" cy="4986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DE9352-4303-C6F5-9CF3-868FCD0C1B48}"/>
              </a:ext>
            </a:extLst>
          </p:cNvPr>
          <p:cNvSpPr txBox="1"/>
          <p:nvPr/>
        </p:nvSpPr>
        <p:spPr>
          <a:xfrm>
            <a:off x="1763688" y="2653761"/>
            <a:ext cx="94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Weights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26F76-B5C2-2A6F-2B5E-B42549A9D083}"/>
              </a:ext>
            </a:extLst>
          </p:cNvPr>
          <p:cNvSpPr txBox="1"/>
          <p:nvPr/>
        </p:nvSpPr>
        <p:spPr>
          <a:xfrm>
            <a:off x="1763688" y="3293067"/>
            <a:ext cx="297337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DE" b="1" dirty="0"/>
              <a:t>Loss Objectives: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i="1" dirty="0"/>
              <a:t>L</a:t>
            </a:r>
            <a:r>
              <a:rPr lang="en-DE" i="1" baseline="-25000" dirty="0"/>
              <a:t>REC </a:t>
            </a:r>
            <a:r>
              <a:rPr lang="en-DE" dirty="0"/>
              <a:t>: 	Reconstruction Loss</a:t>
            </a:r>
            <a:endParaRPr lang="en-DE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i="1" dirty="0"/>
              <a:t>L</a:t>
            </a:r>
            <a:r>
              <a:rPr lang="en-DE" i="1" baseline="-25000" dirty="0"/>
              <a:t>D </a:t>
            </a:r>
            <a:r>
              <a:rPr lang="en-DE" dirty="0"/>
              <a:t>: 	Distribution Loss</a:t>
            </a:r>
            <a:endParaRPr lang="en-DE" baseline="-25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E" i="1" dirty="0"/>
              <a:t>L</a:t>
            </a:r>
            <a:r>
              <a:rPr lang="en-DE" i="1" baseline="-25000" dirty="0"/>
              <a:t>CM </a:t>
            </a:r>
            <a:r>
              <a:rPr lang="en-DE" dirty="0"/>
              <a:t>: 	Cluster Mean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64EAD-AD04-D7DD-E98B-A4DFFA4CFA99}"/>
              </a:ext>
            </a:extLst>
          </p:cNvPr>
          <p:cNvSpPr txBox="1"/>
          <p:nvPr/>
        </p:nvSpPr>
        <p:spPr>
          <a:xfrm>
            <a:off x="5322880" y="2886718"/>
            <a:ext cx="35452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Distance to closest cluster mean: </a:t>
            </a:r>
            <a:br>
              <a:rPr lang="en-DE" b="1" dirty="0"/>
            </a:br>
            <a:r>
              <a:rPr lang="en-DE" dirty="0"/>
              <a:t>Encourage imputation values within</a:t>
            </a:r>
          </a:p>
          <a:p>
            <a:r>
              <a:rPr lang="en-GB" dirty="0"/>
              <a:t>e</a:t>
            </a:r>
            <a:r>
              <a:rPr lang="en-DE" dirty="0"/>
              <a:t>xisting clusters.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EBF70A-48F4-5208-D36F-8AB32386048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427984" y="3348383"/>
            <a:ext cx="894896" cy="1166158"/>
          </a:xfrm>
          <a:prstGeom prst="straightConnector1">
            <a:avLst/>
          </a:prstGeom>
          <a:ln w="28575">
            <a:solidFill>
              <a:srgbClr val="3882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5813CFE5-B8CA-9012-69B4-BFBD2DFF4959}"/>
              </a:ext>
            </a:extLst>
          </p:cNvPr>
          <p:cNvSpPr/>
          <p:nvPr/>
        </p:nvSpPr>
        <p:spPr>
          <a:xfrm flipH="1">
            <a:off x="5495743" y="3971628"/>
            <a:ext cx="2915653" cy="2069415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C19A37-6128-61E9-D061-D8B62BFB037C}"/>
              </a:ext>
            </a:extLst>
          </p:cNvPr>
          <p:cNvSpPr/>
          <p:nvPr/>
        </p:nvSpPr>
        <p:spPr>
          <a:xfrm>
            <a:off x="5831344" y="4452031"/>
            <a:ext cx="49489" cy="49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31E5B7-D9FF-2A18-E302-3A735B29322C}"/>
              </a:ext>
            </a:extLst>
          </p:cNvPr>
          <p:cNvSpPr/>
          <p:nvPr/>
        </p:nvSpPr>
        <p:spPr>
          <a:xfrm>
            <a:off x="5831344" y="4252165"/>
            <a:ext cx="49489" cy="49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7093C1-0DA3-B527-B55A-616A0B820CAE}"/>
              </a:ext>
            </a:extLst>
          </p:cNvPr>
          <p:cNvSpPr/>
          <p:nvPr/>
        </p:nvSpPr>
        <p:spPr>
          <a:xfrm>
            <a:off x="6149927" y="4452031"/>
            <a:ext cx="49489" cy="49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8C70839-AAAE-EE37-8CAA-BF0C1D31B844}"/>
              </a:ext>
            </a:extLst>
          </p:cNvPr>
          <p:cNvSpPr/>
          <p:nvPr/>
        </p:nvSpPr>
        <p:spPr>
          <a:xfrm>
            <a:off x="6149927" y="4749996"/>
            <a:ext cx="49489" cy="49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6466ABB-5044-D8AF-EECC-785C2D19A924}"/>
              </a:ext>
            </a:extLst>
          </p:cNvPr>
          <p:cNvSpPr/>
          <p:nvPr/>
        </p:nvSpPr>
        <p:spPr>
          <a:xfrm>
            <a:off x="6468510" y="4252165"/>
            <a:ext cx="49489" cy="49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4783892-B646-7853-9315-2A171BB45AD1}"/>
              </a:ext>
            </a:extLst>
          </p:cNvPr>
          <p:cNvSpPr/>
          <p:nvPr/>
        </p:nvSpPr>
        <p:spPr>
          <a:xfrm>
            <a:off x="7399514" y="5474191"/>
            <a:ext cx="49489" cy="49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7D50D8-BF0F-027B-0FC2-95659F155CCF}"/>
              </a:ext>
            </a:extLst>
          </p:cNvPr>
          <p:cNvSpPr/>
          <p:nvPr/>
        </p:nvSpPr>
        <p:spPr>
          <a:xfrm>
            <a:off x="7742841" y="5224837"/>
            <a:ext cx="49489" cy="49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C03BC5-5863-1943-6893-C8B58F83FC20}"/>
              </a:ext>
            </a:extLst>
          </p:cNvPr>
          <p:cNvSpPr/>
          <p:nvPr/>
        </p:nvSpPr>
        <p:spPr>
          <a:xfrm>
            <a:off x="8061422" y="5723546"/>
            <a:ext cx="49489" cy="49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CCA16D-DD66-1030-80E4-1945E6C54D0B}"/>
              </a:ext>
            </a:extLst>
          </p:cNvPr>
          <p:cNvSpPr/>
          <p:nvPr/>
        </p:nvSpPr>
        <p:spPr>
          <a:xfrm>
            <a:off x="7399514" y="5224837"/>
            <a:ext cx="49489" cy="49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BD6407-A71C-AEE6-3280-3363E478DB74}"/>
              </a:ext>
            </a:extLst>
          </p:cNvPr>
          <p:cNvSpPr/>
          <p:nvPr/>
        </p:nvSpPr>
        <p:spPr>
          <a:xfrm>
            <a:off x="7742841" y="5474191"/>
            <a:ext cx="49489" cy="49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79855E-3047-E5EF-D1CA-5F52D240AD6F}"/>
              </a:ext>
            </a:extLst>
          </p:cNvPr>
          <p:cNvSpPr/>
          <p:nvPr/>
        </p:nvSpPr>
        <p:spPr>
          <a:xfrm>
            <a:off x="7742841" y="4975483"/>
            <a:ext cx="49489" cy="49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73C6D0-2960-96EA-5909-253C299E4B09}"/>
              </a:ext>
            </a:extLst>
          </p:cNvPr>
          <p:cNvSpPr/>
          <p:nvPr/>
        </p:nvSpPr>
        <p:spPr>
          <a:xfrm>
            <a:off x="6463324" y="6110137"/>
            <a:ext cx="49489" cy="49489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3C1F4F-E0CA-A1FC-CFC8-61E55A7A1A19}"/>
              </a:ext>
            </a:extLst>
          </p:cNvPr>
          <p:cNvCxnSpPr>
            <a:cxnSpLocks/>
          </p:cNvCxnSpPr>
          <p:nvPr/>
        </p:nvCxnSpPr>
        <p:spPr>
          <a:xfrm>
            <a:off x="6493254" y="4021117"/>
            <a:ext cx="0" cy="2089021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A459905-A0E6-B7C4-2386-3D8956A0F62F}"/>
              </a:ext>
            </a:extLst>
          </p:cNvPr>
          <p:cNvSpPr txBox="1"/>
          <p:nvPr/>
        </p:nvSpPr>
        <p:spPr>
          <a:xfrm>
            <a:off x="5981744" y="4227526"/>
            <a:ext cx="199626" cy="253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388249"/>
                </a:solidFill>
              </a:rPr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818589-7203-7023-19A0-E11E6D66295A}"/>
              </a:ext>
            </a:extLst>
          </p:cNvPr>
          <p:cNvSpPr txBox="1"/>
          <p:nvPr/>
        </p:nvSpPr>
        <p:spPr>
          <a:xfrm>
            <a:off x="7573767" y="5198244"/>
            <a:ext cx="199626" cy="253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388249"/>
                </a:solidFill>
              </a:rPr>
              <a:t>x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A68714C-D964-D932-0686-C4916F59EE3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121998" y="4423101"/>
            <a:ext cx="348573" cy="558251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B018AF9-77AD-97F1-9B53-9F29B91CB063}"/>
              </a:ext>
            </a:extLst>
          </p:cNvPr>
          <p:cNvCxnSpPr>
            <a:cxnSpLocks/>
            <a:stCxn id="44" idx="5"/>
          </p:cNvCxnSpPr>
          <p:nvPr/>
        </p:nvCxnSpPr>
        <p:spPr>
          <a:xfrm>
            <a:off x="6505565" y="5016347"/>
            <a:ext cx="1211184" cy="396242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ACF0CA4-82FB-96DC-CBD0-9A65534E07B7}"/>
              </a:ext>
            </a:extLst>
          </p:cNvPr>
          <p:cNvSpPr txBox="1"/>
          <p:nvPr/>
        </p:nvSpPr>
        <p:spPr>
          <a:xfrm>
            <a:off x="6179072" y="4372410"/>
            <a:ext cx="264626" cy="253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d</a:t>
            </a:r>
            <a:r>
              <a:rPr lang="en-DE" baseline="-25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D27BFF-2E1C-4F01-A8C7-7B7B5A837CB4}"/>
              </a:ext>
            </a:extLst>
          </p:cNvPr>
          <p:cNvSpPr txBox="1"/>
          <p:nvPr/>
        </p:nvSpPr>
        <p:spPr>
          <a:xfrm>
            <a:off x="6821974" y="5142936"/>
            <a:ext cx="264626" cy="253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d</a:t>
            </a:r>
            <a:r>
              <a:rPr lang="en-DE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A914616-668F-BCC8-FAA1-9C065797058D}"/>
              </a:ext>
            </a:extLst>
          </p:cNvPr>
          <p:cNvSpPr/>
          <p:nvPr/>
        </p:nvSpPr>
        <p:spPr>
          <a:xfrm>
            <a:off x="6463324" y="4974105"/>
            <a:ext cx="49489" cy="49489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83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2" grpId="0"/>
      <p:bldP spid="43" grpId="0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31504-415D-8EAC-2A4D-0FE794D56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32"/>
          <a:stretch/>
        </p:blipFill>
        <p:spPr>
          <a:xfrm>
            <a:off x="859536" y="1192122"/>
            <a:ext cx="4504552" cy="501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B8365-FBDF-E65F-B68C-5D6315543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68" r="5819" b="29592"/>
          <a:stretch/>
        </p:blipFill>
        <p:spPr>
          <a:xfrm>
            <a:off x="5724128" y="1192122"/>
            <a:ext cx="2488328" cy="3533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1874AD-0F6D-DDAC-4A98-52A7AFB2C832}"/>
              </a:ext>
            </a:extLst>
          </p:cNvPr>
          <p:cNvSpPr/>
          <p:nvPr/>
        </p:nvSpPr>
        <p:spPr>
          <a:xfrm>
            <a:off x="3491880" y="1821567"/>
            <a:ext cx="1080120" cy="360040"/>
          </a:xfrm>
          <a:prstGeom prst="rect">
            <a:avLst/>
          </a:prstGeom>
          <a:solidFill>
            <a:srgbClr val="F9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C3506-BAA3-111E-E561-007CF48096FF}"/>
              </a:ext>
            </a:extLst>
          </p:cNvPr>
          <p:cNvSpPr/>
          <p:nvPr/>
        </p:nvSpPr>
        <p:spPr>
          <a:xfrm>
            <a:off x="3347864" y="3341071"/>
            <a:ext cx="1440160" cy="360040"/>
          </a:xfrm>
          <a:prstGeom prst="rect">
            <a:avLst/>
          </a:prstGeom>
          <a:solidFill>
            <a:srgbClr val="F9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E2414-14C7-8BA4-E154-32489FC48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68" t="70407" r="7329"/>
          <a:stretch/>
        </p:blipFill>
        <p:spPr>
          <a:xfrm>
            <a:off x="5724128" y="4725144"/>
            <a:ext cx="2376264" cy="14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3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635B0-C3CA-9244-C36E-9235EAA7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1361852"/>
            <a:ext cx="7273290" cy="480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6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679E-73F1-DF41-87D5-099CF722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6845-9283-454A-952F-FCD80545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b="1" dirty="0"/>
              <a:t>Introduction</a:t>
            </a:r>
          </a:p>
          <a:p>
            <a:r>
              <a:rPr lang="en-DE" dirty="0"/>
              <a:t>Related Work</a:t>
            </a:r>
          </a:p>
          <a:p>
            <a:r>
              <a:rPr lang="en-DE" dirty="0"/>
              <a:t>Research Questions</a:t>
            </a:r>
          </a:p>
          <a:p>
            <a:r>
              <a:rPr lang="en-DE" dirty="0"/>
              <a:t>Concept</a:t>
            </a:r>
          </a:p>
          <a:p>
            <a:r>
              <a:rPr lang="en-DE" dirty="0"/>
              <a:t>Evaluation</a:t>
            </a:r>
          </a:p>
          <a:p>
            <a:r>
              <a:rPr lang="en-GB" dirty="0"/>
              <a:t>Experiments &amp; Results</a:t>
            </a:r>
          </a:p>
          <a:p>
            <a:r>
              <a:rPr lang="en-GB" dirty="0"/>
              <a:t>Conclusion &amp; Future Work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3D7FC-47D4-4C4C-8938-D9457385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F45BE-473A-B142-8B24-AF8423B1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59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679E-73F1-DF41-87D5-099CF722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6845-9283-454A-952F-FCD80545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Introduction</a:t>
            </a:r>
          </a:p>
          <a:p>
            <a:r>
              <a:rPr lang="en-DE" dirty="0"/>
              <a:t>Related Work</a:t>
            </a:r>
          </a:p>
          <a:p>
            <a:r>
              <a:rPr lang="en-DE" dirty="0"/>
              <a:t>Research Questions</a:t>
            </a:r>
          </a:p>
          <a:p>
            <a:r>
              <a:rPr lang="en-DE" dirty="0"/>
              <a:t>Concept</a:t>
            </a:r>
          </a:p>
          <a:p>
            <a:r>
              <a:rPr lang="en-DE" b="1" dirty="0"/>
              <a:t>Evaluation</a:t>
            </a:r>
          </a:p>
          <a:p>
            <a:r>
              <a:rPr lang="en-GB" dirty="0"/>
              <a:t>Experiments &amp; Results</a:t>
            </a:r>
          </a:p>
          <a:p>
            <a:r>
              <a:rPr lang="en-GB" dirty="0"/>
              <a:t>Conclusion &amp; Future Work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3D7FC-47D4-4C4C-8938-D9457385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F45BE-473A-B142-8B24-AF8423B1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4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FE0BB45E-10F2-A58F-0D51-2AB035FA4FCB}"/>
              </a:ext>
            </a:extLst>
          </p:cNvPr>
          <p:cNvSpPr/>
          <p:nvPr/>
        </p:nvSpPr>
        <p:spPr>
          <a:xfrm>
            <a:off x="763269" y="3143360"/>
            <a:ext cx="1241908" cy="695727"/>
          </a:xfrm>
          <a:custGeom>
            <a:avLst/>
            <a:gdLst>
              <a:gd name="connsiteX0" fmla="*/ 0 w 1981200"/>
              <a:gd name="connsiteY0" fmla="*/ 879099 h 888064"/>
              <a:gd name="connsiteX1" fmla="*/ 286870 w 1981200"/>
              <a:gd name="connsiteY1" fmla="*/ 690841 h 888064"/>
              <a:gd name="connsiteX2" fmla="*/ 510988 w 1981200"/>
              <a:gd name="connsiteY2" fmla="*/ 36417 h 888064"/>
              <a:gd name="connsiteX3" fmla="*/ 744070 w 1981200"/>
              <a:gd name="connsiteY3" fmla="*/ 699805 h 888064"/>
              <a:gd name="connsiteX4" fmla="*/ 1129553 w 1981200"/>
              <a:gd name="connsiteY4" fmla="*/ 825311 h 888064"/>
              <a:gd name="connsiteX5" fmla="*/ 1488141 w 1981200"/>
              <a:gd name="connsiteY5" fmla="*/ 558 h 888064"/>
              <a:gd name="connsiteX6" fmla="*/ 1748117 w 1981200"/>
              <a:gd name="connsiteY6" fmla="*/ 699805 h 888064"/>
              <a:gd name="connsiteX7" fmla="*/ 1981200 w 1981200"/>
              <a:gd name="connsiteY7" fmla="*/ 888064 h 888064"/>
              <a:gd name="connsiteX0" fmla="*/ 0 w 1981200"/>
              <a:gd name="connsiteY0" fmla="*/ 1067223 h 1076411"/>
              <a:gd name="connsiteX1" fmla="*/ 286870 w 1981200"/>
              <a:gd name="connsiteY1" fmla="*/ 878965 h 1076411"/>
              <a:gd name="connsiteX2" fmla="*/ 510988 w 1981200"/>
              <a:gd name="connsiteY2" fmla="*/ 224541 h 1076411"/>
              <a:gd name="connsiteX3" fmla="*/ 744070 w 1981200"/>
              <a:gd name="connsiteY3" fmla="*/ 887929 h 1076411"/>
              <a:gd name="connsiteX4" fmla="*/ 1129553 w 1981200"/>
              <a:gd name="connsiteY4" fmla="*/ 1013435 h 1076411"/>
              <a:gd name="connsiteX5" fmla="*/ 1488141 w 1981200"/>
              <a:gd name="connsiteY5" fmla="*/ 423 h 1076411"/>
              <a:gd name="connsiteX6" fmla="*/ 1748117 w 1981200"/>
              <a:gd name="connsiteY6" fmla="*/ 887929 h 1076411"/>
              <a:gd name="connsiteX7" fmla="*/ 1981200 w 1981200"/>
              <a:gd name="connsiteY7" fmla="*/ 1076188 h 1076411"/>
              <a:gd name="connsiteX0" fmla="*/ 0 w 1981200"/>
              <a:gd name="connsiteY0" fmla="*/ 1067223 h 1076188"/>
              <a:gd name="connsiteX1" fmla="*/ 286870 w 1981200"/>
              <a:gd name="connsiteY1" fmla="*/ 878965 h 1076188"/>
              <a:gd name="connsiteX2" fmla="*/ 744070 w 1981200"/>
              <a:gd name="connsiteY2" fmla="*/ 887929 h 1076188"/>
              <a:gd name="connsiteX3" fmla="*/ 1129553 w 1981200"/>
              <a:gd name="connsiteY3" fmla="*/ 1013435 h 1076188"/>
              <a:gd name="connsiteX4" fmla="*/ 1488141 w 1981200"/>
              <a:gd name="connsiteY4" fmla="*/ 423 h 1076188"/>
              <a:gd name="connsiteX5" fmla="*/ 1748117 w 1981200"/>
              <a:gd name="connsiteY5" fmla="*/ 887929 h 1076188"/>
              <a:gd name="connsiteX6" fmla="*/ 1981200 w 1981200"/>
              <a:gd name="connsiteY6" fmla="*/ 1076188 h 1076188"/>
              <a:gd name="connsiteX0" fmla="*/ 0 w 1981200"/>
              <a:gd name="connsiteY0" fmla="*/ 1067223 h 1076188"/>
              <a:gd name="connsiteX1" fmla="*/ 744070 w 1981200"/>
              <a:gd name="connsiteY1" fmla="*/ 887929 h 1076188"/>
              <a:gd name="connsiteX2" fmla="*/ 1129553 w 1981200"/>
              <a:gd name="connsiteY2" fmla="*/ 1013435 h 1076188"/>
              <a:gd name="connsiteX3" fmla="*/ 1488141 w 1981200"/>
              <a:gd name="connsiteY3" fmla="*/ 423 h 1076188"/>
              <a:gd name="connsiteX4" fmla="*/ 1748117 w 1981200"/>
              <a:gd name="connsiteY4" fmla="*/ 887929 h 1076188"/>
              <a:gd name="connsiteX5" fmla="*/ 1981200 w 1981200"/>
              <a:gd name="connsiteY5" fmla="*/ 1076188 h 1076188"/>
              <a:gd name="connsiteX0" fmla="*/ 1 w 1237131"/>
              <a:gd name="connsiteY0" fmla="*/ 887929 h 1076188"/>
              <a:gd name="connsiteX1" fmla="*/ 385484 w 1237131"/>
              <a:gd name="connsiteY1" fmla="*/ 1013435 h 1076188"/>
              <a:gd name="connsiteX2" fmla="*/ 744072 w 1237131"/>
              <a:gd name="connsiteY2" fmla="*/ 423 h 1076188"/>
              <a:gd name="connsiteX3" fmla="*/ 1004048 w 1237131"/>
              <a:gd name="connsiteY3" fmla="*/ 887929 h 1076188"/>
              <a:gd name="connsiteX4" fmla="*/ 1237131 w 1237131"/>
              <a:gd name="connsiteY4" fmla="*/ 1076188 h 1076188"/>
              <a:gd name="connsiteX0" fmla="*/ 0 w 1355729"/>
              <a:gd name="connsiteY0" fmla="*/ 1081008 h 1112824"/>
              <a:gd name="connsiteX1" fmla="*/ 504082 w 1355729"/>
              <a:gd name="connsiteY1" fmla="*/ 1013435 h 1112824"/>
              <a:gd name="connsiteX2" fmla="*/ 862670 w 1355729"/>
              <a:gd name="connsiteY2" fmla="*/ 423 h 1112824"/>
              <a:gd name="connsiteX3" fmla="*/ 1122646 w 1355729"/>
              <a:gd name="connsiteY3" fmla="*/ 887929 h 1112824"/>
              <a:gd name="connsiteX4" fmla="*/ 1355729 w 1355729"/>
              <a:gd name="connsiteY4" fmla="*/ 1076188 h 1112824"/>
              <a:gd name="connsiteX0" fmla="*/ 0 w 1355729"/>
              <a:gd name="connsiteY0" fmla="*/ 1080672 h 1080672"/>
              <a:gd name="connsiteX1" fmla="*/ 375601 w 1355729"/>
              <a:gd name="connsiteY1" fmla="*/ 834871 h 1080672"/>
              <a:gd name="connsiteX2" fmla="*/ 862670 w 1355729"/>
              <a:gd name="connsiteY2" fmla="*/ 87 h 1080672"/>
              <a:gd name="connsiteX3" fmla="*/ 1122646 w 1355729"/>
              <a:gd name="connsiteY3" fmla="*/ 887593 h 1080672"/>
              <a:gd name="connsiteX4" fmla="*/ 1355729 w 1355729"/>
              <a:gd name="connsiteY4" fmla="*/ 1075852 h 1080672"/>
              <a:gd name="connsiteX0" fmla="*/ 0 w 1355729"/>
              <a:gd name="connsiteY0" fmla="*/ 1169776 h 1169776"/>
              <a:gd name="connsiteX1" fmla="*/ 375601 w 1355729"/>
              <a:gd name="connsiteY1" fmla="*/ 923975 h 1169776"/>
              <a:gd name="connsiteX2" fmla="*/ 734188 w 1355729"/>
              <a:gd name="connsiteY2" fmla="*/ 77 h 1169776"/>
              <a:gd name="connsiteX3" fmla="*/ 1122646 w 1355729"/>
              <a:gd name="connsiteY3" fmla="*/ 976697 h 1169776"/>
              <a:gd name="connsiteX4" fmla="*/ 1355729 w 1355729"/>
              <a:gd name="connsiteY4" fmla="*/ 1164956 h 1169776"/>
              <a:gd name="connsiteX0" fmla="*/ 0 w 1355729"/>
              <a:gd name="connsiteY0" fmla="*/ 1169828 h 1169828"/>
              <a:gd name="connsiteX1" fmla="*/ 355834 w 1355729"/>
              <a:gd name="connsiteY1" fmla="*/ 909174 h 1169828"/>
              <a:gd name="connsiteX2" fmla="*/ 734188 w 1355729"/>
              <a:gd name="connsiteY2" fmla="*/ 129 h 1169828"/>
              <a:gd name="connsiteX3" fmla="*/ 1122646 w 1355729"/>
              <a:gd name="connsiteY3" fmla="*/ 976749 h 1169828"/>
              <a:gd name="connsiteX4" fmla="*/ 1355729 w 1355729"/>
              <a:gd name="connsiteY4" fmla="*/ 1165008 h 1169828"/>
              <a:gd name="connsiteX0" fmla="*/ 0 w 1355729"/>
              <a:gd name="connsiteY0" fmla="*/ 1169702 h 1169702"/>
              <a:gd name="connsiteX1" fmla="*/ 355834 w 1355729"/>
              <a:gd name="connsiteY1" fmla="*/ 909048 h 1169702"/>
              <a:gd name="connsiteX2" fmla="*/ 734188 w 1355729"/>
              <a:gd name="connsiteY2" fmla="*/ 3 h 1169702"/>
              <a:gd name="connsiteX3" fmla="*/ 1023814 w 1355729"/>
              <a:gd name="connsiteY3" fmla="*/ 917214 h 1169702"/>
              <a:gd name="connsiteX4" fmla="*/ 1355729 w 1355729"/>
              <a:gd name="connsiteY4" fmla="*/ 1164882 h 1169702"/>
              <a:gd name="connsiteX0" fmla="*/ 0 w 1355729"/>
              <a:gd name="connsiteY0" fmla="*/ 1080590 h 1080590"/>
              <a:gd name="connsiteX1" fmla="*/ 355834 w 1355729"/>
              <a:gd name="connsiteY1" fmla="*/ 819936 h 1080590"/>
              <a:gd name="connsiteX2" fmla="*/ 665005 w 1355729"/>
              <a:gd name="connsiteY2" fmla="*/ 3 h 1080590"/>
              <a:gd name="connsiteX3" fmla="*/ 1023814 w 1355729"/>
              <a:gd name="connsiteY3" fmla="*/ 828102 h 1080590"/>
              <a:gd name="connsiteX4" fmla="*/ 1355729 w 1355729"/>
              <a:gd name="connsiteY4" fmla="*/ 1075770 h 1080590"/>
              <a:gd name="connsiteX0" fmla="*/ 0 w 1355729"/>
              <a:gd name="connsiteY0" fmla="*/ 1080926 h 1080926"/>
              <a:gd name="connsiteX1" fmla="*/ 355834 w 1355729"/>
              <a:gd name="connsiteY1" fmla="*/ 731160 h 1080926"/>
              <a:gd name="connsiteX2" fmla="*/ 665005 w 1355729"/>
              <a:gd name="connsiteY2" fmla="*/ 339 h 1080926"/>
              <a:gd name="connsiteX3" fmla="*/ 1023814 w 1355729"/>
              <a:gd name="connsiteY3" fmla="*/ 828438 h 1080926"/>
              <a:gd name="connsiteX4" fmla="*/ 1355729 w 1355729"/>
              <a:gd name="connsiteY4" fmla="*/ 1076106 h 1080926"/>
              <a:gd name="connsiteX0" fmla="*/ 0 w 1355729"/>
              <a:gd name="connsiteY0" fmla="*/ 1080688 h 1080688"/>
              <a:gd name="connsiteX1" fmla="*/ 355834 w 1355729"/>
              <a:gd name="connsiteY1" fmla="*/ 730922 h 1080688"/>
              <a:gd name="connsiteX2" fmla="*/ 665005 w 1355729"/>
              <a:gd name="connsiteY2" fmla="*/ 101 h 1080688"/>
              <a:gd name="connsiteX3" fmla="*/ 934865 w 1355729"/>
              <a:gd name="connsiteY3" fmla="*/ 679677 h 1080688"/>
              <a:gd name="connsiteX4" fmla="*/ 1355729 w 1355729"/>
              <a:gd name="connsiteY4" fmla="*/ 1075868 h 1080688"/>
              <a:gd name="connsiteX0" fmla="*/ 0 w 1355729"/>
              <a:gd name="connsiteY0" fmla="*/ 1080604 h 1080604"/>
              <a:gd name="connsiteX1" fmla="*/ 286652 w 1355729"/>
              <a:gd name="connsiteY1" fmla="*/ 701133 h 1080604"/>
              <a:gd name="connsiteX2" fmla="*/ 665005 w 1355729"/>
              <a:gd name="connsiteY2" fmla="*/ 17 h 1080604"/>
              <a:gd name="connsiteX3" fmla="*/ 934865 w 1355729"/>
              <a:gd name="connsiteY3" fmla="*/ 679593 h 1080604"/>
              <a:gd name="connsiteX4" fmla="*/ 1355729 w 1355729"/>
              <a:gd name="connsiteY4" fmla="*/ 1075784 h 1080604"/>
              <a:gd name="connsiteX0" fmla="*/ 0 w 1355729"/>
              <a:gd name="connsiteY0" fmla="*/ 946943 h 946943"/>
              <a:gd name="connsiteX1" fmla="*/ 286652 w 1355729"/>
              <a:gd name="connsiteY1" fmla="*/ 567472 h 946943"/>
              <a:gd name="connsiteX2" fmla="*/ 556290 w 1355729"/>
              <a:gd name="connsiteY2" fmla="*/ 25 h 946943"/>
              <a:gd name="connsiteX3" fmla="*/ 934865 w 1355729"/>
              <a:gd name="connsiteY3" fmla="*/ 545932 h 946943"/>
              <a:gd name="connsiteX4" fmla="*/ 1355729 w 1355729"/>
              <a:gd name="connsiteY4" fmla="*/ 942123 h 946943"/>
              <a:gd name="connsiteX0" fmla="*/ 0 w 1355729"/>
              <a:gd name="connsiteY0" fmla="*/ 946941 h 946941"/>
              <a:gd name="connsiteX1" fmla="*/ 286652 w 1355729"/>
              <a:gd name="connsiteY1" fmla="*/ 567470 h 946941"/>
              <a:gd name="connsiteX2" fmla="*/ 556290 w 1355729"/>
              <a:gd name="connsiteY2" fmla="*/ 23 h 946941"/>
              <a:gd name="connsiteX3" fmla="*/ 934865 w 1355729"/>
              <a:gd name="connsiteY3" fmla="*/ 545930 h 946941"/>
              <a:gd name="connsiteX4" fmla="*/ 1355729 w 1355729"/>
              <a:gd name="connsiteY4" fmla="*/ 942121 h 946941"/>
              <a:gd name="connsiteX0" fmla="*/ 0 w 1355729"/>
              <a:gd name="connsiteY0" fmla="*/ 946921 h 946921"/>
              <a:gd name="connsiteX1" fmla="*/ 286652 w 1355729"/>
              <a:gd name="connsiteY1" fmla="*/ 567450 h 946921"/>
              <a:gd name="connsiteX2" fmla="*/ 556290 w 1355729"/>
              <a:gd name="connsiteY2" fmla="*/ 3 h 946921"/>
              <a:gd name="connsiteX3" fmla="*/ 836033 w 1355729"/>
              <a:gd name="connsiteY3" fmla="*/ 560762 h 946921"/>
              <a:gd name="connsiteX4" fmla="*/ 1355729 w 1355729"/>
              <a:gd name="connsiteY4" fmla="*/ 942101 h 946921"/>
              <a:gd name="connsiteX0" fmla="*/ 0 w 1355729"/>
              <a:gd name="connsiteY0" fmla="*/ 949136 h 949136"/>
              <a:gd name="connsiteX1" fmla="*/ 286652 w 1355729"/>
              <a:gd name="connsiteY1" fmla="*/ 569665 h 949136"/>
              <a:gd name="connsiteX2" fmla="*/ 556290 w 1355729"/>
              <a:gd name="connsiteY2" fmla="*/ 2218 h 949136"/>
              <a:gd name="connsiteX3" fmla="*/ 974397 w 1355729"/>
              <a:gd name="connsiteY3" fmla="*/ 770909 h 949136"/>
              <a:gd name="connsiteX4" fmla="*/ 1355729 w 1355729"/>
              <a:gd name="connsiteY4" fmla="*/ 944316 h 949136"/>
              <a:gd name="connsiteX0" fmla="*/ 0 w 1355729"/>
              <a:gd name="connsiteY0" fmla="*/ 1141340 h 1141340"/>
              <a:gd name="connsiteX1" fmla="*/ 286652 w 1355729"/>
              <a:gd name="connsiteY1" fmla="*/ 761869 h 1141340"/>
              <a:gd name="connsiteX2" fmla="*/ 536523 w 1355729"/>
              <a:gd name="connsiteY2" fmla="*/ 1343 h 1141340"/>
              <a:gd name="connsiteX3" fmla="*/ 974397 w 1355729"/>
              <a:gd name="connsiteY3" fmla="*/ 963113 h 1141340"/>
              <a:gd name="connsiteX4" fmla="*/ 1355729 w 1355729"/>
              <a:gd name="connsiteY4" fmla="*/ 1136520 h 114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5729" h="1141340">
                <a:moveTo>
                  <a:pt x="0" y="1141340"/>
                </a:moveTo>
                <a:cubicBezTo>
                  <a:pt x="188259" y="1132375"/>
                  <a:pt x="197232" y="951868"/>
                  <a:pt x="286652" y="761869"/>
                </a:cubicBezTo>
                <a:cubicBezTo>
                  <a:pt x="376072" y="571870"/>
                  <a:pt x="421899" y="-32198"/>
                  <a:pt x="536523" y="1343"/>
                </a:cubicBezTo>
                <a:cubicBezTo>
                  <a:pt x="651147" y="34884"/>
                  <a:pt x="892221" y="815195"/>
                  <a:pt x="974397" y="963113"/>
                </a:cubicBezTo>
                <a:cubicBezTo>
                  <a:pt x="1056573" y="1111031"/>
                  <a:pt x="1280275" y="1116349"/>
                  <a:pt x="1355729" y="1136520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502B0D3-224C-A356-BE3E-FA12F144F3D9}"/>
              </a:ext>
            </a:extLst>
          </p:cNvPr>
          <p:cNvSpPr/>
          <p:nvPr/>
        </p:nvSpPr>
        <p:spPr>
          <a:xfrm>
            <a:off x="763269" y="1456252"/>
            <a:ext cx="1241908" cy="767447"/>
          </a:xfrm>
          <a:custGeom>
            <a:avLst/>
            <a:gdLst>
              <a:gd name="connsiteX0" fmla="*/ 0 w 1981200"/>
              <a:gd name="connsiteY0" fmla="*/ 879099 h 888064"/>
              <a:gd name="connsiteX1" fmla="*/ 286870 w 1981200"/>
              <a:gd name="connsiteY1" fmla="*/ 690841 h 888064"/>
              <a:gd name="connsiteX2" fmla="*/ 510988 w 1981200"/>
              <a:gd name="connsiteY2" fmla="*/ 36417 h 888064"/>
              <a:gd name="connsiteX3" fmla="*/ 744070 w 1981200"/>
              <a:gd name="connsiteY3" fmla="*/ 699805 h 888064"/>
              <a:gd name="connsiteX4" fmla="*/ 1129553 w 1981200"/>
              <a:gd name="connsiteY4" fmla="*/ 825311 h 888064"/>
              <a:gd name="connsiteX5" fmla="*/ 1488141 w 1981200"/>
              <a:gd name="connsiteY5" fmla="*/ 558 h 888064"/>
              <a:gd name="connsiteX6" fmla="*/ 1748117 w 1981200"/>
              <a:gd name="connsiteY6" fmla="*/ 699805 h 888064"/>
              <a:gd name="connsiteX7" fmla="*/ 1981200 w 1981200"/>
              <a:gd name="connsiteY7" fmla="*/ 888064 h 888064"/>
              <a:gd name="connsiteX0" fmla="*/ 0 w 1981200"/>
              <a:gd name="connsiteY0" fmla="*/ 1067223 h 1076411"/>
              <a:gd name="connsiteX1" fmla="*/ 286870 w 1981200"/>
              <a:gd name="connsiteY1" fmla="*/ 878965 h 1076411"/>
              <a:gd name="connsiteX2" fmla="*/ 510988 w 1981200"/>
              <a:gd name="connsiteY2" fmla="*/ 224541 h 1076411"/>
              <a:gd name="connsiteX3" fmla="*/ 744070 w 1981200"/>
              <a:gd name="connsiteY3" fmla="*/ 887929 h 1076411"/>
              <a:gd name="connsiteX4" fmla="*/ 1129553 w 1981200"/>
              <a:gd name="connsiteY4" fmla="*/ 1013435 h 1076411"/>
              <a:gd name="connsiteX5" fmla="*/ 1488141 w 1981200"/>
              <a:gd name="connsiteY5" fmla="*/ 423 h 1076411"/>
              <a:gd name="connsiteX6" fmla="*/ 1748117 w 1981200"/>
              <a:gd name="connsiteY6" fmla="*/ 887929 h 1076411"/>
              <a:gd name="connsiteX7" fmla="*/ 1981200 w 1981200"/>
              <a:gd name="connsiteY7" fmla="*/ 1076188 h 1076411"/>
              <a:gd name="connsiteX0" fmla="*/ 0 w 1981200"/>
              <a:gd name="connsiteY0" fmla="*/ 1067223 h 1076188"/>
              <a:gd name="connsiteX1" fmla="*/ 286870 w 1981200"/>
              <a:gd name="connsiteY1" fmla="*/ 878965 h 1076188"/>
              <a:gd name="connsiteX2" fmla="*/ 744070 w 1981200"/>
              <a:gd name="connsiteY2" fmla="*/ 887929 h 1076188"/>
              <a:gd name="connsiteX3" fmla="*/ 1129553 w 1981200"/>
              <a:gd name="connsiteY3" fmla="*/ 1013435 h 1076188"/>
              <a:gd name="connsiteX4" fmla="*/ 1488141 w 1981200"/>
              <a:gd name="connsiteY4" fmla="*/ 423 h 1076188"/>
              <a:gd name="connsiteX5" fmla="*/ 1748117 w 1981200"/>
              <a:gd name="connsiteY5" fmla="*/ 887929 h 1076188"/>
              <a:gd name="connsiteX6" fmla="*/ 1981200 w 1981200"/>
              <a:gd name="connsiteY6" fmla="*/ 1076188 h 1076188"/>
              <a:gd name="connsiteX0" fmla="*/ 0 w 1981200"/>
              <a:gd name="connsiteY0" fmla="*/ 1067223 h 1076188"/>
              <a:gd name="connsiteX1" fmla="*/ 744070 w 1981200"/>
              <a:gd name="connsiteY1" fmla="*/ 887929 h 1076188"/>
              <a:gd name="connsiteX2" fmla="*/ 1129553 w 1981200"/>
              <a:gd name="connsiteY2" fmla="*/ 1013435 h 1076188"/>
              <a:gd name="connsiteX3" fmla="*/ 1488141 w 1981200"/>
              <a:gd name="connsiteY3" fmla="*/ 423 h 1076188"/>
              <a:gd name="connsiteX4" fmla="*/ 1748117 w 1981200"/>
              <a:gd name="connsiteY4" fmla="*/ 887929 h 1076188"/>
              <a:gd name="connsiteX5" fmla="*/ 1981200 w 1981200"/>
              <a:gd name="connsiteY5" fmla="*/ 1076188 h 1076188"/>
              <a:gd name="connsiteX0" fmla="*/ 1 w 1237131"/>
              <a:gd name="connsiteY0" fmla="*/ 887929 h 1076188"/>
              <a:gd name="connsiteX1" fmla="*/ 385484 w 1237131"/>
              <a:gd name="connsiteY1" fmla="*/ 1013435 h 1076188"/>
              <a:gd name="connsiteX2" fmla="*/ 744072 w 1237131"/>
              <a:gd name="connsiteY2" fmla="*/ 423 h 1076188"/>
              <a:gd name="connsiteX3" fmla="*/ 1004048 w 1237131"/>
              <a:gd name="connsiteY3" fmla="*/ 887929 h 1076188"/>
              <a:gd name="connsiteX4" fmla="*/ 1237131 w 1237131"/>
              <a:gd name="connsiteY4" fmla="*/ 1076188 h 1076188"/>
              <a:gd name="connsiteX0" fmla="*/ 0 w 1355729"/>
              <a:gd name="connsiteY0" fmla="*/ 1081008 h 1112824"/>
              <a:gd name="connsiteX1" fmla="*/ 504082 w 1355729"/>
              <a:gd name="connsiteY1" fmla="*/ 1013435 h 1112824"/>
              <a:gd name="connsiteX2" fmla="*/ 862670 w 1355729"/>
              <a:gd name="connsiteY2" fmla="*/ 423 h 1112824"/>
              <a:gd name="connsiteX3" fmla="*/ 1122646 w 1355729"/>
              <a:gd name="connsiteY3" fmla="*/ 887929 h 1112824"/>
              <a:gd name="connsiteX4" fmla="*/ 1355729 w 1355729"/>
              <a:gd name="connsiteY4" fmla="*/ 1076188 h 1112824"/>
              <a:gd name="connsiteX0" fmla="*/ 0 w 1355729"/>
              <a:gd name="connsiteY0" fmla="*/ 1080672 h 1080672"/>
              <a:gd name="connsiteX1" fmla="*/ 375601 w 1355729"/>
              <a:gd name="connsiteY1" fmla="*/ 834871 h 1080672"/>
              <a:gd name="connsiteX2" fmla="*/ 862670 w 1355729"/>
              <a:gd name="connsiteY2" fmla="*/ 87 h 1080672"/>
              <a:gd name="connsiteX3" fmla="*/ 1122646 w 1355729"/>
              <a:gd name="connsiteY3" fmla="*/ 887593 h 1080672"/>
              <a:gd name="connsiteX4" fmla="*/ 1355729 w 1355729"/>
              <a:gd name="connsiteY4" fmla="*/ 1075852 h 1080672"/>
              <a:gd name="connsiteX0" fmla="*/ 0 w 1355729"/>
              <a:gd name="connsiteY0" fmla="*/ 1169776 h 1169776"/>
              <a:gd name="connsiteX1" fmla="*/ 375601 w 1355729"/>
              <a:gd name="connsiteY1" fmla="*/ 923975 h 1169776"/>
              <a:gd name="connsiteX2" fmla="*/ 734188 w 1355729"/>
              <a:gd name="connsiteY2" fmla="*/ 77 h 1169776"/>
              <a:gd name="connsiteX3" fmla="*/ 1122646 w 1355729"/>
              <a:gd name="connsiteY3" fmla="*/ 976697 h 1169776"/>
              <a:gd name="connsiteX4" fmla="*/ 1355729 w 1355729"/>
              <a:gd name="connsiteY4" fmla="*/ 1164956 h 1169776"/>
              <a:gd name="connsiteX0" fmla="*/ 0 w 1355729"/>
              <a:gd name="connsiteY0" fmla="*/ 1169828 h 1169828"/>
              <a:gd name="connsiteX1" fmla="*/ 355834 w 1355729"/>
              <a:gd name="connsiteY1" fmla="*/ 909174 h 1169828"/>
              <a:gd name="connsiteX2" fmla="*/ 734188 w 1355729"/>
              <a:gd name="connsiteY2" fmla="*/ 129 h 1169828"/>
              <a:gd name="connsiteX3" fmla="*/ 1122646 w 1355729"/>
              <a:gd name="connsiteY3" fmla="*/ 976749 h 1169828"/>
              <a:gd name="connsiteX4" fmla="*/ 1355729 w 1355729"/>
              <a:gd name="connsiteY4" fmla="*/ 1165008 h 1169828"/>
              <a:gd name="connsiteX0" fmla="*/ 0 w 1355729"/>
              <a:gd name="connsiteY0" fmla="*/ 1169702 h 1169702"/>
              <a:gd name="connsiteX1" fmla="*/ 355834 w 1355729"/>
              <a:gd name="connsiteY1" fmla="*/ 909048 h 1169702"/>
              <a:gd name="connsiteX2" fmla="*/ 734188 w 1355729"/>
              <a:gd name="connsiteY2" fmla="*/ 3 h 1169702"/>
              <a:gd name="connsiteX3" fmla="*/ 1023814 w 1355729"/>
              <a:gd name="connsiteY3" fmla="*/ 917214 h 1169702"/>
              <a:gd name="connsiteX4" fmla="*/ 1355729 w 1355729"/>
              <a:gd name="connsiteY4" fmla="*/ 1164882 h 1169702"/>
              <a:gd name="connsiteX0" fmla="*/ 0 w 1355729"/>
              <a:gd name="connsiteY0" fmla="*/ 1080590 h 1080590"/>
              <a:gd name="connsiteX1" fmla="*/ 355834 w 1355729"/>
              <a:gd name="connsiteY1" fmla="*/ 819936 h 1080590"/>
              <a:gd name="connsiteX2" fmla="*/ 665005 w 1355729"/>
              <a:gd name="connsiteY2" fmla="*/ 3 h 1080590"/>
              <a:gd name="connsiteX3" fmla="*/ 1023814 w 1355729"/>
              <a:gd name="connsiteY3" fmla="*/ 828102 h 1080590"/>
              <a:gd name="connsiteX4" fmla="*/ 1355729 w 1355729"/>
              <a:gd name="connsiteY4" fmla="*/ 1075770 h 1080590"/>
              <a:gd name="connsiteX0" fmla="*/ 0 w 1355729"/>
              <a:gd name="connsiteY0" fmla="*/ 1080926 h 1080926"/>
              <a:gd name="connsiteX1" fmla="*/ 355834 w 1355729"/>
              <a:gd name="connsiteY1" fmla="*/ 731160 h 1080926"/>
              <a:gd name="connsiteX2" fmla="*/ 665005 w 1355729"/>
              <a:gd name="connsiteY2" fmla="*/ 339 h 1080926"/>
              <a:gd name="connsiteX3" fmla="*/ 1023814 w 1355729"/>
              <a:gd name="connsiteY3" fmla="*/ 828438 h 1080926"/>
              <a:gd name="connsiteX4" fmla="*/ 1355729 w 1355729"/>
              <a:gd name="connsiteY4" fmla="*/ 1076106 h 1080926"/>
              <a:gd name="connsiteX0" fmla="*/ 0 w 1355729"/>
              <a:gd name="connsiteY0" fmla="*/ 1080688 h 1080688"/>
              <a:gd name="connsiteX1" fmla="*/ 355834 w 1355729"/>
              <a:gd name="connsiteY1" fmla="*/ 730922 h 1080688"/>
              <a:gd name="connsiteX2" fmla="*/ 665005 w 1355729"/>
              <a:gd name="connsiteY2" fmla="*/ 101 h 1080688"/>
              <a:gd name="connsiteX3" fmla="*/ 934865 w 1355729"/>
              <a:gd name="connsiteY3" fmla="*/ 679677 h 1080688"/>
              <a:gd name="connsiteX4" fmla="*/ 1355729 w 1355729"/>
              <a:gd name="connsiteY4" fmla="*/ 1075868 h 1080688"/>
              <a:gd name="connsiteX0" fmla="*/ 0 w 1355729"/>
              <a:gd name="connsiteY0" fmla="*/ 1080832 h 1080832"/>
              <a:gd name="connsiteX1" fmla="*/ 415134 w 1355729"/>
              <a:gd name="connsiteY1" fmla="*/ 760770 h 1080832"/>
              <a:gd name="connsiteX2" fmla="*/ 665005 w 1355729"/>
              <a:gd name="connsiteY2" fmla="*/ 245 h 1080832"/>
              <a:gd name="connsiteX3" fmla="*/ 934865 w 1355729"/>
              <a:gd name="connsiteY3" fmla="*/ 679821 h 1080832"/>
              <a:gd name="connsiteX4" fmla="*/ 1355729 w 1355729"/>
              <a:gd name="connsiteY4" fmla="*/ 1076012 h 1080832"/>
              <a:gd name="connsiteX0" fmla="*/ 0 w 1355729"/>
              <a:gd name="connsiteY0" fmla="*/ 1080834 h 1080834"/>
              <a:gd name="connsiteX1" fmla="*/ 415134 w 1355729"/>
              <a:gd name="connsiteY1" fmla="*/ 760772 h 1080834"/>
              <a:gd name="connsiteX2" fmla="*/ 665005 w 1355729"/>
              <a:gd name="connsiteY2" fmla="*/ 247 h 1080834"/>
              <a:gd name="connsiteX3" fmla="*/ 885449 w 1355729"/>
              <a:gd name="connsiteY3" fmla="*/ 679824 h 1080834"/>
              <a:gd name="connsiteX4" fmla="*/ 1355729 w 1355729"/>
              <a:gd name="connsiteY4" fmla="*/ 1076014 h 1080834"/>
              <a:gd name="connsiteX0" fmla="*/ 0 w 1355729"/>
              <a:gd name="connsiteY0" fmla="*/ 1258997 h 1258997"/>
              <a:gd name="connsiteX1" fmla="*/ 415134 w 1355729"/>
              <a:gd name="connsiteY1" fmla="*/ 938935 h 1258997"/>
              <a:gd name="connsiteX2" fmla="*/ 655122 w 1355729"/>
              <a:gd name="connsiteY2" fmla="*/ 185 h 1258997"/>
              <a:gd name="connsiteX3" fmla="*/ 885449 w 1355729"/>
              <a:gd name="connsiteY3" fmla="*/ 857987 h 1258997"/>
              <a:gd name="connsiteX4" fmla="*/ 1355729 w 1355729"/>
              <a:gd name="connsiteY4" fmla="*/ 1254177 h 125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5729" h="1258997">
                <a:moveTo>
                  <a:pt x="0" y="1258997"/>
                </a:moveTo>
                <a:cubicBezTo>
                  <a:pt x="188259" y="1250032"/>
                  <a:pt x="305947" y="1148737"/>
                  <a:pt x="415134" y="938935"/>
                </a:cubicBezTo>
                <a:cubicBezTo>
                  <a:pt x="524321" y="729133"/>
                  <a:pt x="576736" y="13676"/>
                  <a:pt x="655122" y="185"/>
                </a:cubicBezTo>
                <a:cubicBezTo>
                  <a:pt x="733508" y="-13306"/>
                  <a:pt x="803273" y="710069"/>
                  <a:pt x="885449" y="857987"/>
                </a:cubicBezTo>
                <a:cubicBezTo>
                  <a:pt x="967625" y="1005905"/>
                  <a:pt x="1280275" y="1234006"/>
                  <a:pt x="1355729" y="1254177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0B8ED-4706-A14B-AACC-CD08AB87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and 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CE323-BBC9-BC43-8DCC-480C03EB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6DF16-AB2F-014E-8014-6A96AF3A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21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542C00E-9CF9-DD46-8262-7519313DA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932" y="1389408"/>
            <a:ext cx="6128867" cy="919247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b="1" dirty="0"/>
              <a:t>Distribution Preservance</a:t>
            </a:r>
          </a:p>
          <a:p>
            <a:r>
              <a:rPr lang="en-GB" sz="1600" dirty="0"/>
              <a:t>KL Divergence</a:t>
            </a:r>
          </a:p>
          <a:p>
            <a:r>
              <a:rPr lang="en-GB" sz="1600" dirty="0"/>
              <a:t>Measures, how well the imputation strategy is working for the </a:t>
            </a:r>
            <a:r>
              <a:rPr lang="en-GB" sz="1600" i="1" dirty="0"/>
              <a:t>preservation of the distribution</a:t>
            </a:r>
            <a:r>
              <a:rPr lang="en-GB" sz="1600" dirty="0"/>
              <a:t>.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913C7C6-5477-AB40-A7A5-AB05B6B48F55}"/>
              </a:ext>
            </a:extLst>
          </p:cNvPr>
          <p:cNvSpPr txBox="1">
            <a:spLocks/>
          </p:cNvSpPr>
          <p:nvPr/>
        </p:nvSpPr>
        <p:spPr>
          <a:xfrm>
            <a:off x="2557932" y="2852164"/>
            <a:ext cx="6128867" cy="8743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Outlier Prediction Accuracy</a:t>
            </a:r>
          </a:p>
          <a:p>
            <a:r>
              <a:rPr lang="en-GB" sz="1600" dirty="0"/>
              <a:t>True Positive Rate for Outlier Values </a:t>
            </a:r>
            <a:br>
              <a:rPr lang="en-GB" sz="1600" dirty="0"/>
            </a:br>
            <a:r>
              <a:rPr lang="en-GB" sz="1600" dirty="0"/>
              <a:t>(based on outlier definition)</a:t>
            </a:r>
          </a:p>
          <a:p>
            <a:r>
              <a:rPr lang="en-GB" sz="1600" dirty="0"/>
              <a:t>Measures, how well the imputation strategy is working for the </a:t>
            </a:r>
            <a:r>
              <a:rPr lang="en-GB" sz="1600" i="1" dirty="0"/>
              <a:t>prediction of outliers</a:t>
            </a:r>
            <a:r>
              <a:rPr lang="en-GB" sz="1600" dirty="0"/>
              <a:t>.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508B104-7C13-8247-B124-17620A5BFB85}"/>
              </a:ext>
            </a:extLst>
          </p:cNvPr>
          <p:cNvSpPr txBox="1">
            <a:spLocks/>
          </p:cNvSpPr>
          <p:nvPr/>
        </p:nvSpPr>
        <p:spPr>
          <a:xfrm>
            <a:off x="2555776" y="4641020"/>
            <a:ext cx="6120679" cy="148354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Cluster Performance</a:t>
            </a:r>
          </a:p>
          <a:p>
            <a:r>
              <a:rPr lang="en-GB" sz="1600" dirty="0"/>
              <a:t>Adjusted Rand Index (ARI)</a:t>
            </a:r>
          </a:p>
          <a:p>
            <a:r>
              <a:rPr lang="en-GB" sz="1600" dirty="0"/>
              <a:t>Measures, how well the imputation strategy is working for the </a:t>
            </a:r>
            <a:r>
              <a:rPr lang="en-GB" sz="1600" i="1" dirty="0"/>
              <a:t>recreation of the original dataset clusters</a:t>
            </a:r>
            <a:r>
              <a:rPr lang="en-GB" sz="1600" dirty="0"/>
              <a:t>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AB2711C-88F0-0771-043F-0F7A1D15CA1B}"/>
              </a:ext>
            </a:extLst>
          </p:cNvPr>
          <p:cNvSpPr/>
          <p:nvPr/>
        </p:nvSpPr>
        <p:spPr>
          <a:xfrm>
            <a:off x="763748" y="1646474"/>
            <a:ext cx="1241908" cy="577227"/>
          </a:xfrm>
          <a:custGeom>
            <a:avLst/>
            <a:gdLst>
              <a:gd name="connsiteX0" fmla="*/ 0 w 1981200"/>
              <a:gd name="connsiteY0" fmla="*/ 879099 h 888064"/>
              <a:gd name="connsiteX1" fmla="*/ 286870 w 1981200"/>
              <a:gd name="connsiteY1" fmla="*/ 690841 h 888064"/>
              <a:gd name="connsiteX2" fmla="*/ 510988 w 1981200"/>
              <a:gd name="connsiteY2" fmla="*/ 36417 h 888064"/>
              <a:gd name="connsiteX3" fmla="*/ 744070 w 1981200"/>
              <a:gd name="connsiteY3" fmla="*/ 699805 h 888064"/>
              <a:gd name="connsiteX4" fmla="*/ 1129553 w 1981200"/>
              <a:gd name="connsiteY4" fmla="*/ 825311 h 888064"/>
              <a:gd name="connsiteX5" fmla="*/ 1488141 w 1981200"/>
              <a:gd name="connsiteY5" fmla="*/ 558 h 888064"/>
              <a:gd name="connsiteX6" fmla="*/ 1748117 w 1981200"/>
              <a:gd name="connsiteY6" fmla="*/ 699805 h 888064"/>
              <a:gd name="connsiteX7" fmla="*/ 1981200 w 1981200"/>
              <a:gd name="connsiteY7" fmla="*/ 888064 h 888064"/>
              <a:gd name="connsiteX0" fmla="*/ 0 w 1981200"/>
              <a:gd name="connsiteY0" fmla="*/ 1067223 h 1076411"/>
              <a:gd name="connsiteX1" fmla="*/ 286870 w 1981200"/>
              <a:gd name="connsiteY1" fmla="*/ 878965 h 1076411"/>
              <a:gd name="connsiteX2" fmla="*/ 510988 w 1981200"/>
              <a:gd name="connsiteY2" fmla="*/ 224541 h 1076411"/>
              <a:gd name="connsiteX3" fmla="*/ 744070 w 1981200"/>
              <a:gd name="connsiteY3" fmla="*/ 887929 h 1076411"/>
              <a:gd name="connsiteX4" fmla="*/ 1129553 w 1981200"/>
              <a:gd name="connsiteY4" fmla="*/ 1013435 h 1076411"/>
              <a:gd name="connsiteX5" fmla="*/ 1488141 w 1981200"/>
              <a:gd name="connsiteY5" fmla="*/ 423 h 1076411"/>
              <a:gd name="connsiteX6" fmla="*/ 1748117 w 1981200"/>
              <a:gd name="connsiteY6" fmla="*/ 887929 h 1076411"/>
              <a:gd name="connsiteX7" fmla="*/ 1981200 w 1981200"/>
              <a:gd name="connsiteY7" fmla="*/ 1076188 h 1076411"/>
              <a:gd name="connsiteX0" fmla="*/ 0 w 1981200"/>
              <a:gd name="connsiteY0" fmla="*/ 1067223 h 1076188"/>
              <a:gd name="connsiteX1" fmla="*/ 286870 w 1981200"/>
              <a:gd name="connsiteY1" fmla="*/ 878965 h 1076188"/>
              <a:gd name="connsiteX2" fmla="*/ 744070 w 1981200"/>
              <a:gd name="connsiteY2" fmla="*/ 887929 h 1076188"/>
              <a:gd name="connsiteX3" fmla="*/ 1129553 w 1981200"/>
              <a:gd name="connsiteY3" fmla="*/ 1013435 h 1076188"/>
              <a:gd name="connsiteX4" fmla="*/ 1488141 w 1981200"/>
              <a:gd name="connsiteY4" fmla="*/ 423 h 1076188"/>
              <a:gd name="connsiteX5" fmla="*/ 1748117 w 1981200"/>
              <a:gd name="connsiteY5" fmla="*/ 887929 h 1076188"/>
              <a:gd name="connsiteX6" fmla="*/ 1981200 w 1981200"/>
              <a:gd name="connsiteY6" fmla="*/ 1076188 h 1076188"/>
              <a:gd name="connsiteX0" fmla="*/ 0 w 1981200"/>
              <a:gd name="connsiteY0" fmla="*/ 1067223 h 1076188"/>
              <a:gd name="connsiteX1" fmla="*/ 744070 w 1981200"/>
              <a:gd name="connsiteY1" fmla="*/ 887929 h 1076188"/>
              <a:gd name="connsiteX2" fmla="*/ 1129553 w 1981200"/>
              <a:gd name="connsiteY2" fmla="*/ 1013435 h 1076188"/>
              <a:gd name="connsiteX3" fmla="*/ 1488141 w 1981200"/>
              <a:gd name="connsiteY3" fmla="*/ 423 h 1076188"/>
              <a:gd name="connsiteX4" fmla="*/ 1748117 w 1981200"/>
              <a:gd name="connsiteY4" fmla="*/ 887929 h 1076188"/>
              <a:gd name="connsiteX5" fmla="*/ 1981200 w 1981200"/>
              <a:gd name="connsiteY5" fmla="*/ 1076188 h 1076188"/>
              <a:gd name="connsiteX0" fmla="*/ 1 w 1237131"/>
              <a:gd name="connsiteY0" fmla="*/ 887929 h 1076188"/>
              <a:gd name="connsiteX1" fmla="*/ 385484 w 1237131"/>
              <a:gd name="connsiteY1" fmla="*/ 1013435 h 1076188"/>
              <a:gd name="connsiteX2" fmla="*/ 744072 w 1237131"/>
              <a:gd name="connsiteY2" fmla="*/ 423 h 1076188"/>
              <a:gd name="connsiteX3" fmla="*/ 1004048 w 1237131"/>
              <a:gd name="connsiteY3" fmla="*/ 887929 h 1076188"/>
              <a:gd name="connsiteX4" fmla="*/ 1237131 w 1237131"/>
              <a:gd name="connsiteY4" fmla="*/ 1076188 h 1076188"/>
              <a:gd name="connsiteX0" fmla="*/ 0 w 1355729"/>
              <a:gd name="connsiteY0" fmla="*/ 1081008 h 1112824"/>
              <a:gd name="connsiteX1" fmla="*/ 504082 w 1355729"/>
              <a:gd name="connsiteY1" fmla="*/ 1013435 h 1112824"/>
              <a:gd name="connsiteX2" fmla="*/ 862670 w 1355729"/>
              <a:gd name="connsiteY2" fmla="*/ 423 h 1112824"/>
              <a:gd name="connsiteX3" fmla="*/ 1122646 w 1355729"/>
              <a:gd name="connsiteY3" fmla="*/ 887929 h 1112824"/>
              <a:gd name="connsiteX4" fmla="*/ 1355729 w 1355729"/>
              <a:gd name="connsiteY4" fmla="*/ 1076188 h 1112824"/>
              <a:gd name="connsiteX0" fmla="*/ 0 w 1355729"/>
              <a:gd name="connsiteY0" fmla="*/ 1080672 h 1080672"/>
              <a:gd name="connsiteX1" fmla="*/ 375601 w 1355729"/>
              <a:gd name="connsiteY1" fmla="*/ 834871 h 1080672"/>
              <a:gd name="connsiteX2" fmla="*/ 862670 w 1355729"/>
              <a:gd name="connsiteY2" fmla="*/ 87 h 1080672"/>
              <a:gd name="connsiteX3" fmla="*/ 1122646 w 1355729"/>
              <a:gd name="connsiteY3" fmla="*/ 887593 h 1080672"/>
              <a:gd name="connsiteX4" fmla="*/ 1355729 w 1355729"/>
              <a:gd name="connsiteY4" fmla="*/ 1075852 h 1080672"/>
              <a:gd name="connsiteX0" fmla="*/ 0 w 1355729"/>
              <a:gd name="connsiteY0" fmla="*/ 1169776 h 1169776"/>
              <a:gd name="connsiteX1" fmla="*/ 375601 w 1355729"/>
              <a:gd name="connsiteY1" fmla="*/ 923975 h 1169776"/>
              <a:gd name="connsiteX2" fmla="*/ 734188 w 1355729"/>
              <a:gd name="connsiteY2" fmla="*/ 77 h 1169776"/>
              <a:gd name="connsiteX3" fmla="*/ 1122646 w 1355729"/>
              <a:gd name="connsiteY3" fmla="*/ 976697 h 1169776"/>
              <a:gd name="connsiteX4" fmla="*/ 1355729 w 1355729"/>
              <a:gd name="connsiteY4" fmla="*/ 1164956 h 1169776"/>
              <a:gd name="connsiteX0" fmla="*/ 0 w 1355729"/>
              <a:gd name="connsiteY0" fmla="*/ 1169828 h 1169828"/>
              <a:gd name="connsiteX1" fmla="*/ 355834 w 1355729"/>
              <a:gd name="connsiteY1" fmla="*/ 909174 h 1169828"/>
              <a:gd name="connsiteX2" fmla="*/ 734188 w 1355729"/>
              <a:gd name="connsiteY2" fmla="*/ 129 h 1169828"/>
              <a:gd name="connsiteX3" fmla="*/ 1122646 w 1355729"/>
              <a:gd name="connsiteY3" fmla="*/ 976749 h 1169828"/>
              <a:gd name="connsiteX4" fmla="*/ 1355729 w 1355729"/>
              <a:gd name="connsiteY4" fmla="*/ 1165008 h 1169828"/>
              <a:gd name="connsiteX0" fmla="*/ 0 w 1355729"/>
              <a:gd name="connsiteY0" fmla="*/ 1169702 h 1169702"/>
              <a:gd name="connsiteX1" fmla="*/ 355834 w 1355729"/>
              <a:gd name="connsiteY1" fmla="*/ 909048 h 1169702"/>
              <a:gd name="connsiteX2" fmla="*/ 734188 w 1355729"/>
              <a:gd name="connsiteY2" fmla="*/ 3 h 1169702"/>
              <a:gd name="connsiteX3" fmla="*/ 1023814 w 1355729"/>
              <a:gd name="connsiteY3" fmla="*/ 917214 h 1169702"/>
              <a:gd name="connsiteX4" fmla="*/ 1355729 w 1355729"/>
              <a:gd name="connsiteY4" fmla="*/ 1164882 h 1169702"/>
              <a:gd name="connsiteX0" fmla="*/ 0 w 1355729"/>
              <a:gd name="connsiteY0" fmla="*/ 1080590 h 1080590"/>
              <a:gd name="connsiteX1" fmla="*/ 355834 w 1355729"/>
              <a:gd name="connsiteY1" fmla="*/ 819936 h 1080590"/>
              <a:gd name="connsiteX2" fmla="*/ 665005 w 1355729"/>
              <a:gd name="connsiteY2" fmla="*/ 3 h 1080590"/>
              <a:gd name="connsiteX3" fmla="*/ 1023814 w 1355729"/>
              <a:gd name="connsiteY3" fmla="*/ 828102 h 1080590"/>
              <a:gd name="connsiteX4" fmla="*/ 1355729 w 1355729"/>
              <a:gd name="connsiteY4" fmla="*/ 1075770 h 1080590"/>
              <a:gd name="connsiteX0" fmla="*/ 0 w 1355729"/>
              <a:gd name="connsiteY0" fmla="*/ 1080926 h 1080926"/>
              <a:gd name="connsiteX1" fmla="*/ 355834 w 1355729"/>
              <a:gd name="connsiteY1" fmla="*/ 731160 h 1080926"/>
              <a:gd name="connsiteX2" fmla="*/ 665005 w 1355729"/>
              <a:gd name="connsiteY2" fmla="*/ 339 h 1080926"/>
              <a:gd name="connsiteX3" fmla="*/ 1023814 w 1355729"/>
              <a:gd name="connsiteY3" fmla="*/ 828438 h 1080926"/>
              <a:gd name="connsiteX4" fmla="*/ 1355729 w 1355729"/>
              <a:gd name="connsiteY4" fmla="*/ 1076106 h 1080926"/>
              <a:gd name="connsiteX0" fmla="*/ 0 w 1355729"/>
              <a:gd name="connsiteY0" fmla="*/ 1080688 h 1080688"/>
              <a:gd name="connsiteX1" fmla="*/ 355834 w 1355729"/>
              <a:gd name="connsiteY1" fmla="*/ 730922 h 1080688"/>
              <a:gd name="connsiteX2" fmla="*/ 665005 w 1355729"/>
              <a:gd name="connsiteY2" fmla="*/ 101 h 1080688"/>
              <a:gd name="connsiteX3" fmla="*/ 934865 w 1355729"/>
              <a:gd name="connsiteY3" fmla="*/ 679677 h 1080688"/>
              <a:gd name="connsiteX4" fmla="*/ 1355729 w 1355729"/>
              <a:gd name="connsiteY4" fmla="*/ 1075868 h 1080688"/>
              <a:gd name="connsiteX0" fmla="*/ 0 w 1355729"/>
              <a:gd name="connsiteY0" fmla="*/ 1080604 h 1080604"/>
              <a:gd name="connsiteX1" fmla="*/ 286652 w 1355729"/>
              <a:gd name="connsiteY1" fmla="*/ 701133 h 1080604"/>
              <a:gd name="connsiteX2" fmla="*/ 665005 w 1355729"/>
              <a:gd name="connsiteY2" fmla="*/ 17 h 1080604"/>
              <a:gd name="connsiteX3" fmla="*/ 934865 w 1355729"/>
              <a:gd name="connsiteY3" fmla="*/ 679593 h 1080604"/>
              <a:gd name="connsiteX4" fmla="*/ 1355729 w 1355729"/>
              <a:gd name="connsiteY4" fmla="*/ 1075784 h 1080604"/>
              <a:gd name="connsiteX0" fmla="*/ 0 w 1355729"/>
              <a:gd name="connsiteY0" fmla="*/ 946943 h 946943"/>
              <a:gd name="connsiteX1" fmla="*/ 286652 w 1355729"/>
              <a:gd name="connsiteY1" fmla="*/ 567472 h 946943"/>
              <a:gd name="connsiteX2" fmla="*/ 556290 w 1355729"/>
              <a:gd name="connsiteY2" fmla="*/ 25 h 946943"/>
              <a:gd name="connsiteX3" fmla="*/ 934865 w 1355729"/>
              <a:gd name="connsiteY3" fmla="*/ 545932 h 946943"/>
              <a:gd name="connsiteX4" fmla="*/ 1355729 w 1355729"/>
              <a:gd name="connsiteY4" fmla="*/ 942123 h 946943"/>
              <a:gd name="connsiteX0" fmla="*/ 0 w 1355729"/>
              <a:gd name="connsiteY0" fmla="*/ 946941 h 946941"/>
              <a:gd name="connsiteX1" fmla="*/ 286652 w 1355729"/>
              <a:gd name="connsiteY1" fmla="*/ 567470 h 946941"/>
              <a:gd name="connsiteX2" fmla="*/ 556290 w 1355729"/>
              <a:gd name="connsiteY2" fmla="*/ 23 h 946941"/>
              <a:gd name="connsiteX3" fmla="*/ 934865 w 1355729"/>
              <a:gd name="connsiteY3" fmla="*/ 545930 h 946941"/>
              <a:gd name="connsiteX4" fmla="*/ 1355729 w 1355729"/>
              <a:gd name="connsiteY4" fmla="*/ 942121 h 94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5729" h="946941">
                <a:moveTo>
                  <a:pt x="0" y="946941"/>
                </a:moveTo>
                <a:cubicBezTo>
                  <a:pt x="188259" y="937976"/>
                  <a:pt x="203820" y="814403"/>
                  <a:pt x="286652" y="567470"/>
                </a:cubicBezTo>
                <a:cubicBezTo>
                  <a:pt x="369484" y="320537"/>
                  <a:pt x="448255" y="3613"/>
                  <a:pt x="556290" y="23"/>
                </a:cubicBezTo>
                <a:cubicBezTo>
                  <a:pt x="664325" y="-3567"/>
                  <a:pt x="852689" y="398012"/>
                  <a:pt x="934865" y="545930"/>
                </a:cubicBezTo>
                <a:cubicBezTo>
                  <a:pt x="1017041" y="693848"/>
                  <a:pt x="1280275" y="921950"/>
                  <a:pt x="1355729" y="942121"/>
                </a:cubicBezTo>
              </a:path>
            </a:pathLst>
          </a:custGeom>
          <a:solidFill>
            <a:schemeClr val="tx2">
              <a:lumMod val="20000"/>
              <a:lumOff val="80000"/>
              <a:alpha val="567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5ED3D7F-2629-0243-1B02-A769605CFEBD}"/>
              </a:ext>
            </a:extLst>
          </p:cNvPr>
          <p:cNvSpPr/>
          <p:nvPr/>
        </p:nvSpPr>
        <p:spPr>
          <a:xfrm>
            <a:off x="763748" y="3261862"/>
            <a:ext cx="1241908" cy="577227"/>
          </a:xfrm>
          <a:custGeom>
            <a:avLst/>
            <a:gdLst>
              <a:gd name="connsiteX0" fmla="*/ 0 w 1981200"/>
              <a:gd name="connsiteY0" fmla="*/ 879099 h 888064"/>
              <a:gd name="connsiteX1" fmla="*/ 286870 w 1981200"/>
              <a:gd name="connsiteY1" fmla="*/ 690841 h 888064"/>
              <a:gd name="connsiteX2" fmla="*/ 510988 w 1981200"/>
              <a:gd name="connsiteY2" fmla="*/ 36417 h 888064"/>
              <a:gd name="connsiteX3" fmla="*/ 744070 w 1981200"/>
              <a:gd name="connsiteY3" fmla="*/ 699805 h 888064"/>
              <a:gd name="connsiteX4" fmla="*/ 1129553 w 1981200"/>
              <a:gd name="connsiteY4" fmla="*/ 825311 h 888064"/>
              <a:gd name="connsiteX5" fmla="*/ 1488141 w 1981200"/>
              <a:gd name="connsiteY5" fmla="*/ 558 h 888064"/>
              <a:gd name="connsiteX6" fmla="*/ 1748117 w 1981200"/>
              <a:gd name="connsiteY6" fmla="*/ 699805 h 888064"/>
              <a:gd name="connsiteX7" fmla="*/ 1981200 w 1981200"/>
              <a:gd name="connsiteY7" fmla="*/ 888064 h 888064"/>
              <a:gd name="connsiteX0" fmla="*/ 0 w 1981200"/>
              <a:gd name="connsiteY0" fmla="*/ 1067223 h 1076411"/>
              <a:gd name="connsiteX1" fmla="*/ 286870 w 1981200"/>
              <a:gd name="connsiteY1" fmla="*/ 878965 h 1076411"/>
              <a:gd name="connsiteX2" fmla="*/ 510988 w 1981200"/>
              <a:gd name="connsiteY2" fmla="*/ 224541 h 1076411"/>
              <a:gd name="connsiteX3" fmla="*/ 744070 w 1981200"/>
              <a:gd name="connsiteY3" fmla="*/ 887929 h 1076411"/>
              <a:gd name="connsiteX4" fmla="*/ 1129553 w 1981200"/>
              <a:gd name="connsiteY4" fmla="*/ 1013435 h 1076411"/>
              <a:gd name="connsiteX5" fmla="*/ 1488141 w 1981200"/>
              <a:gd name="connsiteY5" fmla="*/ 423 h 1076411"/>
              <a:gd name="connsiteX6" fmla="*/ 1748117 w 1981200"/>
              <a:gd name="connsiteY6" fmla="*/ 887929 h 1076411"/>
              <a:gd name="connsiteX7" fmla="*/ 1981200 w 1981200"/>
              <a:gd name="connsiteY7" fmla="*/ 1076188 h 1076411"/>
              <a:gd name="connsiteX0" fmla="*/ 0 w 1981200"/>
              <a:gd name="connsiteY0" fmla="*/ 1067223 h 1076188"/>
              <a:gd name="connsiteX1" fmla="*/ 286870 w 1981200"/>
              <a:gd name="connsiteY1" fmla="*/ 878965 h 1076188"/>
              <a:gd name="connsiteX2" fmla="*/ 744070 w 1981200"/>
              <a:gd name="connsiteY2" fmla="*/ 887929 h 1076188"/>
              <a:gd name="connsiteX3" fmla="*/ 1129553 w 1981200"/>
              <a:gd name="connsiteY3" fmla="*/ 1013435 h 1076188"/>
              <a:gd name="connsiteX4" fmla="*/ 1488141 w 1981200"/>
              <a:gd name="connsiteY4" fmla="*/ 423 h 1076188"/>
              <a:gd name="connsiteX5" fmla="*/ 1748117 w 1981200"/>
              <a:gd name="connsiteY5" fmla="*/ 887929 h 1076188"/>
              <a:gd name="connsiteX6" fmla="*/ 1981200 w 1981200"/>
              <a:gd name="connsiteY6" fmla="*/ 1076188 h 1076188"/>
              <a:gd name="connsiteX0" fmla="*/ 0 w 1981200"/>
              <a:gd name="connsiteY0" fmla="*/ 1067223 h 1076188"/>
              <a:gd name="connsiteX1" fmla="*/ 744070 w 1981200"/>
              <a:gd name="connsiteY1" fmla="*/ 887929 h 1076188"/>
              <a:gd name="connsiteX2" fmla="*/ 1129553 w 1981200"/>
              <a:gd name="connsiteY2" fmla="*/ 1013435 h 1076188"/>
              <a:gd name="connsiteX3" fmla="*/ 1488141 w 1981200"/>
              <a:gd name="connsiteY3" fmla="*/ 423 h 1076188"/>
              <a:gd name="connsiteX4" fmla="*/ 1748117 w 1981200"/>
              <a:gd name="connsiteY4" fmla="*/ 887929 h 1076188"/>
              <a:gd name="connsiteX5" fmla="*/ 1981200 w 1981200"/>
              <a:gd name="connsiteY5" fmla="*/ 1076188 h 1076188"/>
              <a:gd name="connsiteX0" fmla="*/ 1 w 1237131"/>
              <a:gd name="connsiteY0" fmla="*/ 887929 h 1076188"/>
              <a:gd name="connsiteX1" fmla="*/ 385484 w 1237131"/>
              <a:gd name="connsiteY1" fmla="*/ 1013435 h 1076188"/>
              <a:gd name="connsiteX2" fmla="*/ 744072 w 1237131"/>
              <a:gd name="connsiteY2" fmla="*/ 423 h 1076188"/>
              <a:gd name="connsiteX3" fmla="*/ 1004048 w 1237131"/>
              <a:gd name="connsiteY3" fmla="*/ 887929 h 1076188"/>
              <a:gd name="connsiteX4" fmla="*/ 1237131 w 1237131"/>
              <a:gd name="connsiteY4" fmla="*/ 1076188 h 1076188"/>
              <a:gd name="connsiteX0" fmla="*/ 0 w 1355729"/>
              <a:gd name="connsiteY0" fmla="*/ 1081008 h 1112824"/>
              <a:gd name="connsiteX1" fmla="*/ 504082 w 1355729"/>
              <a:gd name="connsiteY1" fmla="*/ 1013435 h 1112824"/>
              <a:gd name="connsiteX2" fmla="*/ 862670 w 1355729"/>
              <a:gd name="connsiteY2" fmla="*/ 423 h 1112824"/>
              <a:gd name="connsiteX3" fmla="*/ 1122646 w 1355729"/>
              <a:gd name="connsiteY3" fmla="*/ 887929 h 1112824"/>
              <a:gd name="connsiteX4" fmla="*/ 1355729 w 1355729"/>
              <a:gd name="connsiteY4" fmla="*/ 1076188 h 1112824"/>
              <a:gd name="connsiteX0" fmla="*/ 0 w 1355729"/>
              <a:gd name="connsiteY0" fmla="*/ 1080672 h 1080672"/>
              <a:gd name="connsiteX1" fmla="*/ 375601 w 1355729"/>
              <a:gd name="connsiteY1" fmla="*/ 834871 h 1080672"/>
              <a:gd name="connsiteX2" fmla="*/ 862670 w 1355729"/>
              <a:gd name="connsiteY2" fmla="*/ 87 h 1080672"/>
              <a:gd name="connsiteX3" fmla="*/ 1122646 w 1355729"/>
              <a:gd name="connsiteY3" fmla="*/ 887593 h 1080672"/>
              <a:gd name="connsiteX4" fmla="*/ 1355729 w 1355729"/>
              <a:gd name="connsiteY4" fmla="*/ 1075852 h 1080672"/>
              <a:gd name="connsiteX0" fmla="*/ 0 w 1355729"/>
              <a:gd name="connsiteY0" fmla="*/ 1169776 h 1169776"/>
              <a:gd name="connsiteX1" fmla="*/ 375601 w 1355729"/>
              <a:gd name="connsiteY1" fmla="*/ 923975 h 1169776"/>
              <a:gd name="connsiteX2" fmla="*/ 734188 w 1355729"/>
              <a:gd name="connsiteY2" fmla="*/ 77 h 1169776"/>
              <a:gd name="connsiteX3" fmla="*/ 1122646 w 1355729"/>
              <a:gd name="connsiteY3" fmla="*/ 976697 h 1169776"/>
              <a:gd name="connsiteX4" fmla="*/ 1355729 w 1355729"/>
              <a:gd name="connsiteY4" fmla="*/ 1164956 h 1169776"/>
              <a:gd name="connsiteX0" fmla="*/ 0 w 1355729"/>
              <a:gd name="connsiteY0" fmla="*/ 1169828 h 1169828"/>
              <a:gd name="connsiteX1" fmla="*/ 355834 w 1355729"/>
              <a:gd name="connsiteY1" fmla="*/ 909174 h 1169828"/>
              <a:gd name="connsiteX2" fmla="*/ 734188 w 1355729"/>
              <a:gd name="connsiteY2" fmla="*/ 129 h 1169828"/>
              <a:gd name="connsiteX3" fmla="*/ 1122646 w 1355729"/>
              <a:gd name="connsiteY3" fmla="*/ 976749 h 1169828"/>
              <a:gd name="connsiteX4" fmla="*/ 1355729 w 1355729"/>
              <a:gd name="connsiteY4" fmla="*/ 1165008 h 1169828"/>
              <a:gd name="connsiteX0" fmla="*/ 0 w 1355729"/>
              <a:gd name="connsiteY0" fmla="*/ 1169702 h 1169702"/>
              <a:gd name="connsiteX1" fmla="*/ 355834 w 1355729"/>
              <a:gd name="connsiteY1" fmla="*/ 909048 h 1169702"/>
              <a:gd name="connsiteX2" fmla="*/ 734188 w 1355729"/>
              <a:gd name="connsiteY2" fmla="*/ 3 h 1169702"/>
              <a:gd name="connsiteX3" fmla="*/ 1023814 w 1355729"/>
              <a:gd name="connsiteY3" fmla="*/ 917214 h 1169702"/>
              <a:gd name="connsiteX4" fmla="*/ 1355729 w 1355729"/>
              <a:gd name="connsiteY4" fmla="*/ 1164882 h 1169702"/>
              <a:gd name="connsiteX0" fmla="*/ 0 w 1355729"/>
              <a:gd name="connsiteY0" fmla="*/ 1080590 h 1080590"/>
              <a:gd name="connsiteX1" fmla="*/ 355834 w 1355729"/>
              <a:gd name="connsiteY1" fmla="*/ 819936 h 1080590"/>
              <a:gd name="connsiteX2" fmla="*/ 665005 w 1355729"/>
              <a:gd name="connsiteY2" fmla="*/ 3 h 1080590"/>
              <a:gd name="connsiteX3" fmla="*/ 1023814 w 1355729"/>
              <a:gd name="connsiteY3" fmla="*/ 828102 h 1080590"/>
              <a:gd name="connsiteX4" fmla="*/ 1355729 w 1355729"/>
              <a:gd name="connsiteY4" fmla="*/ 1075770 h 1080590"/>
              <a:gd name="connsiteX0" fmla="*/ 0 w 1355729"/>
              <a:gd name="connsiteY0" fmla="*/ 1080926 h 1080926"/>
              <a:gd name="connsiteX1" fmla="*/ 355834 w 1355729"/>
              <a:gd name="connsiteY1" fmla="*/ 731160 h 1080926"/>
              <a:gd name="connsiteX2" fmla="*/ 665005 w 1355729"/>
              <a:gd name="connsiteY2" fmla="*/ 339 h 1080926"/>
              <a:gd name="connsiteX3" fmla="*/ 1023814 w 1355729"/>
              <a:gd name="connsiteY3" fmla="*/ 828438 h 1080926"/>
              <a:gd name="connsiteX4" fmla="*/ 1355729 w 1355729"/>
              <a:gd name="connsiteY4" fmla="*/ 1076106 h 1080926"/>
              <a:gd name="connsiteX0" fmla="*/ 0 w 1355729"/>
              <a:gd name="connsiteY0" fmla="*/ 1080688 h 1080688"/>
              <a:gd name="connsiteX1" fmla="*/ 355834 w 1355729"/>
              <a:gd name="connsiteY1" fmla="*/ 730922 h 1080688"/>
              <a:gd name="connsiteX2" fmla="*/ 665005 w 1355729"/>
              <a:gd name="connsiteY2" fmla="*/ 101 h 1080688"/>
              <a:gd name="connsiteX3" fmla="*/ 934865 w 1355729"/>
              <a:gd name="connsiteY3" fmla="*/ 679677 h 1080688"/>
              <a:gd name="connsiteX4" fmla="*/ 1355729 w 1355729"/>
              <a:gd name="connsiteY4" fmla="*/ 1075868 h 1080688"/>
              <a:gd name="connsiteX0" fmla="*/ 0 w 1355729"/>
              <a:gd name="connsiteY0" fmla="*/ 1080604 h 1080604"/>
              <a:gd name="connsiteX1" fmla="*/ 286652 w 1355729"/>
              <a:gd name="connsiteY1" fmla="*/ 701133 h 1080604"/>
              <a:gd name="connsiteX2" fmla="*/ 665005 w 1355729"/>
              <a:gd name="connsiteY2" fmla="*/ 17 h 1080604"/>
              <a:gd name="connsiteX3" fmla="*/ 934865 w 1355729"/>
              <a:gd name="connsiteY3" fmla="*/ 679593 h 1080604"/>
              <a:gd name="connsiteX4" fmla="*/ 1355729 w 1355729"/>
              <a:gd name="connsiteY4" fmla="*/ 1075784 h 1080604"/>
              <a:gd name="connsiteX0" fmla="*/ 0 w 1355729"/>
              <a:gd name="connsiteY0" fmla="*/ 946943 h 946943"/>
              <a:gd name="connsiteX1" fmla="*/ 286652 w 1355729"/>
              <a:gd name="connsiteY1" fmla="*/ 567472 h 946943"/>
              <a:gd name="connsiteX2" fmla="*/ 556290 w 1355729"/>
              <a:gd name="connsiteY2" fmla="*/ 25 h 946943"/>
              <a:gd name="connsiteX3" fmla="*/ 934865 w 1355729"/>
              <a:gd name="connsiteY3" fmla="*/ 545932 h 946943"/>
              <a:gd name="connsiteX4" fmla="*/ 1355729 w 1355729"/>
              <a:gd name="connsiteY4" fmla="*/ 942123 h 946943"/>
              <a:gd name="connsiteX0" fmla="*/ 0 w 1355729"/>
              <a:gd name="connsiteY0" fmla="*/ 946941 h 946941"/>
              <a:gd name="connsiteX1" fmla="*/ 286652 w 1355729"/>
              <a:gd name="connsiteY1" fmla="*/ 567470 h 946941"/>
              <a:gd name="connsiteX2" fmla="*/ 556290 w 1355729"/>
              <a:gd name="connsiteY2" fmla="*/ 23 h 946941"/>
              <a:gd name="connsiteX3" fmla="*/ 934865 w 1355729"/>
              <a:gd name="connsiteY3" fmla="*/ 545930 h 946941"/>
              <a:gd name="connsiteX4" fmla="*/ 1355729 w 1355729"/>
              <a:gd name="connsiteY4" fmla="*/ 942121 h 94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5729" h="946941">
                <a:moveTo>
                  <a:pt x="0" y="946941"/>
                </a:moveTo>
                <a:cubicBezTo>
                  <a:pt x="188259" y="937976"/>
                  <a:pt x="203820" y="814403"/>
                  <a:pt x="286652" y="567470"/>
                </a:cubicBezTo>
                <a:cubicBezTo>
                  <a:pt x="369484" y="320537"/>
                  <a:pt x="448255" y="3613"/>
                  <a:pt x="556290" y="23"/>
                </a:cubicBezTo>
                <a:cubicBezTo>
                  <a:pt x="664325" y="-3567"/>
                  <a:pt x="852689" y="398012"/>
                  <a:pt x="934865" y="545930"/>
                </a:cubicBezTo>
                <a:cubicBezTo>
                  <a:pt x="1017041" y="693848"/>
                  <a:pt x="1280275" y="921950"/>
                  <a:pt x="1355729" y="942121"/>
                </a:cubicBezTo>
              </a:path>
            </a:pathLst>
          </a:custGeom>
          <a:solidFill>
            <a:schemeClr val="tx2">
              <a:lumMod val="20000"/>
              <a:lumOff val="80000"/>
              <a:alpha val="567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947515-AB22-23B2-C19E-A53D9F4948AE}"/>
              </a:ext>
            </a:extLst>
          </p:cNvPr>
          <p:cNvSpPr/>
          <p:nvPr/>
        </p:nvSpPr>
        <p:spPr>
          <a:xfrm>
            <a:off x="1475656" y="3447165"/>
            <a:ext cx="529521" cy="524230"/>
          </a:xfrm>
          <a:prstGeom prst="ellipse">
            <a:avLst/>
          </a:prstGeom>
          <a:noFill/>
          <a:ln>
            <a:solidFill>
              <a:srgbClr val="388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A30AB-9DAF-4FD5-4874-C6663D45CC07}"/>
              </a:ext>
            </a:extLst>
          </p:cNvPr>
          <p:cNvSpPr>
            <a:spLocks noChangeAspect="1"/>
          </p:cNvSpPr>
          <p:nvPr/>
        </p:nvSpPr>
        <p:spPr>
          <a:xfrm>
            <a:off x="1009992" y="4777786"/>
            <a:ext cx="100202" cy="100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CC8E4A-3CE5-841A-F558-35EE68F3E318}"/>
              </a:ext>
            </a:extLst>
          </p:cNvPr>
          <p:cNvSpPr>
            <a:spLocks noChangeAspect="1"/>
          </p:cNvSpPr>
          <p:nvPr/>
        </p:nvSpPr>
        <p:spPr>
          <a:xfrm>
            <a:off x="793968" y="4944508"/>
            <a:ext cx="100202" cy="100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8A2615-AE4A-1A9E-D503-E1858257B8D3}"/>
              </a:ext>
            </a:extLst>
          </p:cNvPr>
          <p:cNvSpPr>
            <a:spLocks noChangeAspect="1"/>
          </p:cNvSpPr>
          <p:nvPr/>
        </p:nvSpPr>
        <p:spPr>
          <a:xfrm>
            <a:off x="1036788" y="5000230"/>
            <a:ext cx="100202" cy="100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213EB5-CC65-DC3F-E56B-3EE53A850010}"/>
              </a:ext>
            </a:extLst>
          </p:cNvPr>
          <p:cNvSpPr>
            <a:spLocks noChangeAspect="1"/>
          </p:cNvSpPr>
          <p:nvPr/>
        </p:nvSpPr>
        <p:spPr>
          <a:xfrm>
            <a:off x="1267957" y="4889319"/>
            <a:ext cx="100202" cy="100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5848C0-66B1-E594-BF32-67852C1142AD}"/>
              </a:ext>
            </a:extLst>
          </p:cNvPr>
          <p:cNvSpPr>
            <a:spLocks noChangeAspect="1"/>
          </p:cNvSpPr>
          <p:nvPr/>
        </p:nvSpPr>
        <p:spPr>
          <a:xfrm>
            <a:off x="1019883" y="5236852"/>
            <a:ext cx="100202" cy="100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4DD56D-4B04-07C5-E58E-DAB23CE9DDF9}"/>
              </a:ext>
            </a:extLst>
          </p:cNvPr>
          <p:cNvSpPr>
            <a:spLocks noChangeAspect="1"/>
          </p:cNvSpPr>
          <p:nvPr/>
        </p:nvSpPr>
        <p:spPr>
          <a:xfrm>
            <a:off x="1541113" y="5461679"/>
            <a:ext cx="100202" cy="100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CDBB45-C419-F070-889D-5E19A945A012}"/>
              </a:ext>
            </a:extLst>
          </p:cNvPr>
          <p:cNvSpPr>
            <a:spLocks noChangeAspect="1"/>
          </p:cNvSpPr>
          <p:nvPr/>
        </p:nvSpPr>
        <p:spPr>
          <a:xfrm>
            <a:off x="1773145" y="5595153"/>
            <a:ext cx="100202" cy="100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91A3BC-8AB7-C277-3458-5AC50A9E926E}"/>
              </a:ext>
            </a:extLst>
          </p:cNvPr>
          <p:cNvSpPr>
            <a:spLocks noChangeAspect="1"/>
          </p:cNvSpPr>
          <p:nvPr/>
        </p:nvSpPr>
        <p:spPr>
          <a:xfrm>
            <a:off x="1591214" y="5671457"/>
            <a:ext cx="100202" cy="100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90D754-959C-DDA6-60A1-61F38CC5BF99}"/>
              </a:ext>
            </a:extLst>
          </p:cNvPr>
          <p:cNvSpPr>
            <a:spLocks noChangeAspect="1"/>
          </p:cNvSpPr>
          <p:nvPr/>
        </p:nvSpPr>
        <p:spPr>
          <a:xfrm>
            <a:off x="1781834" y="5361477"/>
            <a:ext cx="100202" cy="1002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753A62-4D72-BC36-AFC0-A7CEA4AA5E79}"/>
              </a:ext>
            </a:extLst>
          </p:cNvPr>
          <p:cNvSpPr>
            <a:spLocks noChangeAspect="1"/>
          </p:cNvSpPr>
          <p:nvPr/>
        </p:nvSpPr>
        <p:spPr>
          <a:xfrm>
            <a:off x="1184176" y="5122450"/>
            <a:ext cx="100202" cy="10020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E02749-1A51-7410-7E09-39942D615A62}"/>
              </a:ext>
            </a:extLst>
          </p:cNvPr>
          <p:cNvSpPr>
            <a:spLocks noChangeAspect="1"/>
          </p:cNvSpPr>
          <p:nvPr/>
        </p:nvSpPr>
        <p:spPr>
          <a:xfrm>
            <a:off x="1955076" y="5493647"/>
            <a:ext cx="100202" cy="10020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95E23F-7DBC-CE80-77BC-7309C92981C4}"/>
              </a:ext>
            </a:extLst>
          </p:cNvPr>
          <p:cNvSpPr>
            <a:spLocks noChangeAspect="1"/>
          </p:cNvSpPr>
          <p:nvPr/>
        </p:nvSpPr>
        <p:spPr>
          <a:xfrm>
            <a:off x="1773145" y="5792578"/>
            <a:ext cx="100202" cy="10020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A54ECD-E293-A377-183C-5A7F99912179}"/>
              </a:ext>
            </a:extLst>
          </p:cNvPr>
          <p:cNvSpPr>
            <a:spLocks noChangeAspect="1"/>
          </p:cNvSpPr>
          <p:nvPr/>
        </p:nvSpPr>
        <p:spPr>
          <a:xfrm>
            <a:off x="848424" y="5136650"/>
            <a:ext cx="100202" cy="10020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EAE462-4DA3-61F2-65C5-515CFA920F84}"/>
              </a:ext>
            </a:extLst>
          </p:cNvPr>
          <p:cNvSpPr>
            <a:spLocks noChangeAspect="1"/>
          </p:cNvSpPr>
          <p:nvPr/>
        </p:nvSpPr>
        <p:spPr>
          <a:xfrm>
            <a:off x="1212715" y="4691349"/>
            <a:ext cx="100202" cy="10020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621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679E-73F1-DF41-87D5-099CF722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6845-9283-454A-952F-FCD80545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Introduction</a:t>
            </a:r>
          </a:p>
          <a:p>
            <a:r>
              <a:rPr lang="en-DE" dirty="0"/>
              <a:t>Related Work</a:t>
            </a:r>
          </a:p>
          <a:p>
            <a:r>
              <a:rPr lang="en-DE" dirty="0"/>
              <a:t>Research Questions</a:t>
            </a:r>
          </a:p>
          <a:p>
            <a:r>
              <a:rPr lang="en-DE" dirty="0"/>
              <a:t>Concept</a:t>
            </a:r>
          </a:p>
          <a:p>
            <a:r>
              <a:rPr lang="en-DE" dirty="0"/>
              <a:t>Evaluation</a:t>
            </a:r>
          </a:p>
          <a:p>
            <a:r>
              <a:rPr lang="en-GB" b="1" dirty="0"/>
              <a:t>Experiments &amp; Results</a:t>
            </a:r>
          </a:p>
          <a:p>
            <a:r>
              <a:rPr lang="en-GB" dirty="0"/>
              <a:t>Conclusion &amp; Future Work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3D7FC-47D4-4C4C-8938-D9457385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F45BE-473A-B142-8B24-AF8423B1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68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E10-33B6-C33A-03E1-1474B705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88170-5B53-85FE-3593-DE9F630A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B49A-D227-B577-0832-6775B1F7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263060-02B7-1DA0-8FFD-5C065A026712}"/>
              </a:ext>
            </a:extLst>
          </p:cNvPr>
          <p:cNvSpPr txBox="1">
            <a:spLocks/>
          </p:cNvSpPr>
          <p:nvPr/>
        </p:nvSpPr>
        <p:spPr>
          <a:xfrm>
            <a:off x="457199" y="2492896"/>
            <a:ext cx="5272107" cy="3633268"/>
          </a:xfrm>
          <a:prstGeom prst="rect">
            <a:avLst/>
          </a:prstGeom>
          <a:solidFill>
            <a:schemeClr val="bg1"/>
          </a:solidFill>
          <a:ln w="28575">
            <a:solidFill>
              <a:srgbClr val="388249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800" b="1" dirty="0"/>
              <a:t>RQ1 &amp; RQ2</a:t>
            </a:r>
          </a:p>
          <a:p>
            <a:pPr marL="225425" indent="-217488"/>
            <a:r>
              <a:rPr lang="en-GB" sz="1800" dirty="0"/>
              <a:t>Use default concept with varying</a:t>
            </a:r>
          </a:p>
          <a:p>
            <a:pPr marL="625475" lvl="1" indent="-217488"/>
            <a:r>
              <a:rPr lang="en-GB" sz="1400" dirty="0"/>
              <a:t>ratios of missing values (RQ1)</a:t>
            </a:r>
          </a:p>
          <a:p>
            <a:pPr marL="625475" lvl="1" indent="-217488"/>
            <a:r>
              <a:rPr lang="en-GB" sz="1400" dirty="0"/>
              <a:t>ratios of features containing missing values (RQ1)</a:t>
            </a:r>
          </a:p>
          <a:p>
            <a:pPr marL="625475" lvl="1" indent="-217488"/>
            <a:r>
              <a:rPr lang="en-GB" sz="1400" dirty="0"/>
              <a:t>ratios of features omitted (RQ2)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03CE05-53B5-DC48-1A56-B9FADE0AF6CF}"/>
              </a:ext>
            </a:extLst>
          </p:cNvPr>
          <p:cNvSpPr txBox="1">
            <a:spLocks/>
          </p:cNvSpPr>
          <p:nvPr/>
        </p:nvSpPr>
        <p:spPr>
          <a:xfrm>
            <a:off x="6036300" y="2492896"/>
            <a:ext cx="2650500" cy="3633268"/>
          </a:xfrm>
          <a:prstGeom prst="rect">
            <a:avLst/>
          </a:prstGeom>
          <a:solidFill>
            <a:schemeClr val="bg1"/>
          </a:solidFill>
          <a:ln w="28575">
            <a:solidFill>
              <a:srgbClr val="388249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800" b="1" dirty="0"/>
              <a:t>RQ3</a:t>
            </a:r>
          </a:p>
          <a:p>
            <a:pPr marL="225425" indent="-217488"/>
            <a:r>
              <a:rPr lang="en-GB" sz="1800" dirty="0"/>
              <a:t>Showcase of decision tree based on previously run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A3E07-1F8C-F7B0-E232-F6259DDAE552}"/>
              </a:ext>
            </a:extLst>
          </p:cNvPr>
          <p:cNvSpPr txBox="1"/>
          <p:nvPr/>
        </p:nvSpPr>
        <p:spPr>
          <a:xfrm>
            <a:off x="457200" y="1309458"/>
            <a:ext cx="2584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Experiment Setups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81A05-CEFF-8566-805B-2E1336AE077A}"/>
              </a:ext>
            </a:extLst>
          </p:cNvPr>
          <p:cNvSpPr txBox="1"/>
          <p:nvPr/>
        </p:nvSpPr>
        <p:spPr>
          <a:xfrm>
            <a:off x="1718398" y="2022357"/>
            <a:ext cx="2816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/>
              <a:t>Imputation Optimisation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A5BDF-85CB-C33E-8290-4CCA7E61C5E4}"/>
              </a:ext>
            </a:extLst>
          </p:cNvPr>
          <p:cNvSpPr txBox="1"/>
          <p:nvPr/>
        </p:nvSpPr>
        <p:spPr>
          <a:xfrm>
            <a:off x="5938624" y="2022357"/>
            <a:ext cx="2864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Imputation Explainability</a:t>
            </a:r>
            <a:endParaRPr lang="en-DE" sz="2000" dirty="0"/>
          </a:p>
        </p:txBody>
      </p:sp>
      <p:pic>
        <p:nvPicPr>
          <p:cNvPr id="1026" name="Picture 2" descr="page46image43659248">
            <a:extLst>
              <a:ext uri="{FF2B5EF4-FFF2-40B4-BE49-F238E27FC236}">
                <a16:creationId xmlns:a16="http://schemas.microsoft.com/office/drawing/2014/main" id="{F2204FC2-70FC-83C5-EF07-7F11AFCC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75" y="4365104"/>
            <a:ext cx="2553920" cy="166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A9081D-0C75-9484-CCB6-02E694857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53997"/>
            <a:ext cx="3777553" cy="18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8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E10-33B6-C33A-03E1-1474B705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88170-5B53-85FE-3593-DE9F630A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B49A-D227-B577-0832-6775B1F7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A3E07-1F8C-F7B0-E232-F6259DDAE552}"/>
              </a:ext>
            </a:extLst>
          </p:cNvPr>
          <p:cNvSpPr txBox="1"/>
          <p:nvPr/>
        </p:nvSpPr>
        <p:spPr>
          <a:xfrm>
            <a:off x="457200" y="1732109"/>
            <a:ext cx="6980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KL Divergences </a:t>
            </a:r>
            <a:r>
              <a:rPr lang="en-DE" sz="2400" dirty="0"/>
              <a:t>(example or RQ1, varying ratio of MVs)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2DA25-44BD-8AE6-B6E3-AE72463E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20888"/>
            <a:ext cx="8229600" cy="2686574"/>
          </a:xfrm>
          <a:prstGeom prst="rect">
            <a:avLst/>
          </a:prstGeom>
        </p:spPr>
      </p:pic>
      <p:pic>
        <p:nvPicPr>
          <p:cNvPr id="3075" name="Picture 3" descr="page40image43864752">
            <a:extLst>
              <a:ext uri="{FF2B5EF4-FFF2-40B4-BE49-F238E27FC236}">
                <a16:creationId xmlns:a16="http://schemas.microsoft.com/office/drawing/2014/main" id="{CB5A922A-5423-87B5-B9E2-95E2E3C1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4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page40image43864752">
            <a:extLst>
              <a:ext uri="{FF2B5EF4-FFF2-40B4-BE49-F238E27FC236}">
                <a16:creationId xmlns:a16="http://schemas.microsoft.com/office/drawing/2014/main" id="{CE60AFFC-CA07-FBCD-99ED-71EFD018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54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DAAAC-AEC0-2CC6-05B9-D746AC41AD93}"/>
              </a:ext>
            </a:extLst>
          </p:cNvPr>
          <p:cNvSpPr txBox="1"/>
          <p:nvPr/>
        </p:nvSpPr>
        <p:spPr>
          <a:xfrm>
            <a:off x="1403648" y="5229200"/>
            <a:ext cx="890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err="1"/>
              <a:t>i</a:t>
            </a:r>
            <a:r>
              <a:rPr lang="en-DE" i="1" dirty="0"/>
              <a:t>ris </a:t>
            </a:r>
          </a:p>
          <a:p>
            <a:pPr algn="ctr"/>
            <a:r>
              <a:rPr lang="en-DE" i="1" dirty="0"/>
              <a:t>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F7EEC-298E-0E6E-2CF6-D13647AA76B2}"/>
              </a:ext>
            </a:extLst>
          </p:cNvPr>
          <p:cNvSpPr txBox="1"/>
          <p:nvPr/>
        </p:nvSpPr>
        <p:spPr>
          <a:xfrm>
            <a:off x="4283968" y="5229200"/>
            <a:ext cx="890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wine</a:t>
            </a:r>
            <a:r>
              <a:rPr lang="en-DE" i="1" dirty="0"/>
              <a:t> </a:t>
            </a:r>
          </a:p>
          <a:p>
            <a:pPr algn="ctr"/>
            <a:r>
              <a:rPr lang="en-DE" i="1" dirty="0"/>
              <a:t>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14827-019A-4951-10B6-495F62C202B3}"/>
              </a:ext>
            </a:extLst>
          </p:cNvPr>
          <p:cNvSpPr txBox="1"/>
          <p:nvPr/>
        </p:nvSpPr>
        <p:spPr>
          <a:xfrm>
            <a:off x="6881684" y="5229200"/>
            <a:ext cx="1112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dry-beans</a:t>
            </a:r>
            <a:endParaRPr lang="en-DE" i="1" dirty="0"/>
          </a:p>
          <a:p>
            <a:pPr algn="ctr"/>
            <a:r>
              <a:rPr lang="en-DE" i="1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721726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E10-33B6-C33A-03E1-1474B705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Results – 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88170-5B53-85FE-3593-DE9F630A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B49A-D227-B577-0832-6775B1F7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DFC2-04C9-ABD4-A1E8-FFCD6AA0F5A8}"/>
              </a:ext>
            </a:extLst>
          </p:cNvPr>
          <p:cNvSpPr txBox="1"/>
          <p:nvPr/>
        </p:nvSpPr>
        <p:spPr>
          <a:xfrm>
            <a:off x="2267744" y="1282923"/>
            <a:ext cx="4608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u="sng" dirty="0"/>
              <a:t>Imputation Optimisation</a:t>
            </a:r>
            <a:endParaRPr lang="en-DE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9E46F-F671-FFF0-8E01-C68E03C892F9}"/>
              </a:ext>
            </a:extLst>
          </p:cNvPr>
          <p:cNvSpPr txBox="1"/>
          <p:nvPr/>
        </p:nvSpPr>
        <p:spPr>
          <a:xfrm>
            <a:off x="1159631" y="5887694"/>
            <a:ext cx="6883423" cy="369332"/>
          </a:xfrm>
          <a:prstGeom prst="rect">
            <a:avLst/>
          </a:prstGeom>
          <a:solidFill>
            <a:srgbClr val="388249">
              <a:alpha val="25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DE" b="1" dirty="0"/>
              <a:t>Conclusion</a:t>
            </a:r>
            <a:r>
              <a:rPr lang="en-DE" dirty="0"/>
              <a:t>: Optimization is possible, but strong dependency on dataset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2B9F15B-C0A5-E50B-D37E-69BFFD3BC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868618"/>
              </p:ext>
            </p:extLst>
          </p:nvPr>
        </p:nvGraphicFramePr>
        <p:xfrm>
          <a:off x="457200" y="2260082"/>
          <a:ext cx="7931227" cy="34929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34480">
                  <a:extLst>
                    <a:ext uri="{9D8B030D-6E8A-4147-A177-3AD203B41FA5}">
                      <a16:colId xmlns:a16="http://schemas.microsoft.com/office/drawing/2014/main" val="69276656"/>
                    </a:ext>
                  </a:extLst>
                </a:gridCol>
                <a:gridCol w="2232249">
                  <a:extLst>
                    <a:ext uri="{9D8B030D-6E8A-4147-A177-3AD203B41FA5}">
                      <a16:colId xmlns:a16="http://schemas.microsoft.com/office/drawing/2014/main" val="687782467"/>
                    </a:ext>
                  </a:extLst>
                </a:gridCol>
                <a:gridCol w="2232249">
                  <a:extLst>
                    <a:ext uri="{9D8B030D-6E8A-4147-A177-3AD203B41FA5}">
                      <a16:colId xmlns:a16="http://schemas.microsoft.com/office/drawing/2014/main" val="3047182044"/>
                    </a:ext>
                  </a:extLst>
                </a:gridCol>
                <a:gridCol w="2232249">
                  <a:extLst>
                    <a:ext uri="{9D8B030D-6E8A-4147-A177-3AD203B41FA5}">
                      <a16:colId xmlns:a16="http://schemas.microsoft.com/office/drawing/2014/main" val="2889436894"/>
                    </a:ext>
                  </a:extLst>
                </a:gridCol>
              </a:tblGrid>
              <a:tr h="637028"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i="1" dirty="0" err="1"/>
                        <a:t>i</a:t>
                      </a:r>
                      <a:r>
                        <a:rPr lang="en-DE" sz="1400" i="1" dirty="0"/>
                        <a:t>ris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i="1" dirty="0"/>
                        <a:t>w</a:t>
                      </a:r>
                      <a:r>
                        <a:rPr lang="en-DE" sz="1400" i="1" dirty="0"/>
                        <a:t>ine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i="1" dirty="0"/>
                        <a:t>dry beans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349261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Distr. Pres.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  <a:r>
                        <a:rPr lang="en-DE" sz="2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65383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Outlier TPR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  <a:r>
                        <a:rPr lang="en-DE" sz="2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47014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Cluster. Perf.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  <a:r>
                        <a:rPr lang="en-DE" sz="2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  <a:r>
                        <a:rPr lang="en-DE" sz="2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185748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Comments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/>
                        <a:t>Distribution &amp; Outliers: Benefits for smaller datasets and higher MV ratios.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/>
                        <a:t>Cluster Perf.: No significant advantage over other methods, esp. at higher MV ratios.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/>
                        <a:t>General: CML suffers for large dry-bean dataset.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/>
                        <a:t>General: No significant difference between loss functions (apart from CML).</a:t>
                      </a:r>
                    </a:p>
                  </a:txBody>
                  <a:tcPr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DE" sz="1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DE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776830"/>
                  </a:ext>
                </a:extLst>
              </a:tr>
            </a:tbl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271A36-CFBC-F7A8-EE23-10E8A22069AA}"/>
              </a:ext>
            </a:extLst>
          </p:cNvPr>
          <p:cNvSpPr txBox="1">
            <a:spLocks/>
          </p:cNvSpPr>
          <p:nvPr/>
        </p:nvSpPr>
        <p:spPr>
          <a:xfrm>
            <a:off x="467544" y="1882442"/>
            <a:ext cx="382676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400" b="1" dirty="0"/>
              <a:t>RQ1 – MV ratios </a:t>
            </a:r>
            <a:r>
              <a:rPr lang="en-GB" sz="1400" dirty="0"/>
              <a:t>(5%, 10%, 15%, 20%, 25%)</a:t>
            </a:r>
          </a:p>
        </p:txBody>
      </p:sp>
    </p:spTree>
    <p:extLst>
      <p:ext uri="{BB962C8B-B14F-4D97-AF65-F5344CB8AC3E}">
        <p14:creationId xmlns:p14="http://schemas.microsoft.com/office/powerpoint/2010/main" val="32975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E10-33B6-C33A-03E1-1474B705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Results – 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88170-5B53-85FE-3593-DE9F630A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B49A-D227-B577-0832-6775B1F7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DFC2-04C9-ABD4-A1E8-FFCD6AA0F5A8}"/>
              </a:ext>
            </a:extLst>
          </p:cNvPr>
          <p:cNvSpPr txBox="1"/>
          <p:nvPr/>
        </p:nvSpPr>
        <p:spPr>
          <a:xfrm>
            <a:off x="2267744" y="1282923"/>
            <a:ext cx="4608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u="sng" dirty="0"/>
              <a:t>Imputation Optimisation</a:t>
            </a:r>
            <a:endParaRPr lang="en-DE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9E46F-F671-FFF0-8E01-C68E03C892F9}"/>
              </a:ext>
            </a:extLst>
          </p:cNvPr>
          <p:cNvSpPr txBox="1"/>
          <p:nvPr/>
        </p:nvSpPr>
        <p:spPr>
          <a:xfrm>
            <a:off x="1174346" y="5699438"/>
            <a:ext cx="6854038" cy="646331"/>
          </a:xfrm>
          <a:prstGeom prst="rect">
            <a:avLst/>
          </a:prstGeom>
          <a:solidFill>
            <a:srgbClr val="388249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DE" b="1" dirty="0"/>
              <a:t>Conclusion</a:t>
            </a:r>
            <a:r>
              <a:rPr lang="en-DE" dirty="0"/>
              <a:t>: Optimization of distr. </a:t>
            </a:r>
            <a:r>
              <a:rPr lang="en-GB" dirty="0"/>
              <a:t>p</a:t>
            </a:r>
            <a:r>
              <a:rPr lang="en-DE" dirty="0"/>
              <a:t>res. and outlier TPR possible, but mostly for small datasets. No optimisation of cluster performance.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2B9F15B-C0A5-E50B-D37E-69BFFD3BC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010291"/>
              </p:ext>
            </p:extLst>
          </p:nvPr>
        </p:nvGraphicFramePr>
        <p:xfrm>
          <a:off x="457200" y="2260082"/>
          <a:ext cx="7931227" cy="32796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34480">
                  <a:extLst>
                    <a:ext uri="{9D8B030D-6E8A-4147-A177-3AD203B41FA5}">
                      <a16:colId xmlns:a16="http://schemas.microsoft.com/office/drawing/2014/main" val="69276656"/>
                    </a:ext>
                  </a:extLst>
                </a:gridCol>
                <a:gridCol w="2232249">
                  <a:extLst>
                    <a:ext uri="{9D8B030D-6E8A-4147-A177-3AD203B41FA5}">
                      <a16:colId xmlns:a16="http://schemas.microsoft.com/office/drawing/2014/main" val="687782467"/>
                    </a:ext>
                  </a:extLst>
                </a:gridCol>
                <a:gridCol w="2232249">
                  <a:extLst>
                    <a:ext uri="{9D8B030D-6E8A-4147-A177-3AD203B41FA5}">
                      <a16:colId xmlns:a16="http://schemas.microsoft.com/office/drawing/2014/main" val="3047182044"/>
                    </a:ext>
                  </a:extLst>
                </a:gridCol>
                <a:gridCol w="2232249">
                  <a:extLst>
                    <a:ext uri="{9D8B030D-6E8A-4147-A177-3AD203B41FA5}">
                      <a16:colId xmlns:a16="http://schemas.microsoft.com/office/drawing/2014/main" val="2889436894"/>
                    </a:ext>
                  </a:extLst>
                </a:gridCol>
              </a:tblGrid>
              <a:tr h="637028"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i="1" dirty="0" err="1"/>
                        <a:t>i</a:t>
                      </a:r>
                      <a:r>
                        <a:rPr lang="en-DE" sz="1400" i="1" dirty="0"/>
                        <a:t>ris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i="1" dirty="0"/>
                        <a:t>w</a:t>
                      </a:r>
                      <a:r>
                        <a:rPr lang="en-DE" sz="1400" i="1" dirty="0"/>
                        <a:t>ine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i="1" dirty="0"/>
                        <a:t>dry beans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349261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Distr. Pres.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  <a:r>
                        <a:rPr lang="en-DE" sz="2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65383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Outlier TPR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  <a:r>
                        <a:rPr lang="en-DE" sz="2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47014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Cluster. Perf.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  <a:r>
                        <a:rPr lang="en-DE" sz="2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185748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Comments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/>
                        <a:t>Stable performance, independent of </a:t>
                      </a:r>
                      <a:r>
                        <a:rPr lang="en-GB" sz="1400" dirty="0" err="1"/>
                        <a:t>MV</a:t>
                      </a:r>
                      <a:r>
                        <a:rPr lang="en-GB" sz="1400" baseline="-25000" dirty="0" err="1"/>
                        <a:t>feature</a:t>
                      </a:r>
                      <a:r>
                        <a:rPr lang="en-GB" sz="1400" dirty="0"/>
                        <a:t> ratio.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/>
                        <a:t>CML suffers for large dry-bean dataset.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/>
                        <a:t>No significant difference between loss functions (apart from CML).</a:t>
                      </a:r>
                    </a:p>
                  </a:txBody>
                  <a:tcPr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DE" sz="1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DE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776830"/>
                  </a:ext>
                </a:extLst>
              </a:tr>
            </a:tbl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271A36-CFBC-F7A8-EE23-10E8A22069AA}"/>
              </a:ext>
            </a:extLst>
          </p:cNvPr>
          <p:cNvSpPr txBox="1">
            <a:spLocks/>
          </p:cNvSpPr>
          <p:nvPr/>
        </p:nvSpPr>
        <p:spPr>
          <a:xfrm>
            <a:off x="467544" y="1882442"/>
            <a:ext cx="382676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400" b="1" dirty="0"/>
              <a:t>RQ1 – </a:t>
            </a:r>
            <a:r>
              <a:rPr lang="en-GB" sz="1400" b="1" dirty="0" err="1"/>
              <a:t>MV</a:t>
            </a:r>
            <a:r>
              <a:rPr lang="en-GB" sz="1400" b="1" baseline="-25000" dirty="0" err="1"/>
              <a:t>features</a:t>
            </a:r>
            <a:r>
              <a:rPr lang="en-GB" sz="1400" b="1" dirty="0"/>
              <a:t> ratios </a:t>
            </a:r>
            <a:r>
              <a:rPr lang="en-GB" sz="1400" dirty="0"/>
              <a:t>(10%, 20%, 30%, 40%, 50%)</a:t>
            </a:r>
          </a:p>
        </p:txBody>
      </p:sp>
    </p:spTree>
    <p:extLst>
      <p:ext uri="{BB962C8B-B14F-4D97-AF65-F5344CB8AC3E}">
        <p14:creationId xmlns:p14="http://schemas.microsoft.com/office/powerpoint/2010/main" val="218727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E10-33B6-C33A-03E1-1474B705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Results – 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88170-5B53-85FE-3593-DE9F630A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B49A-D227-B577-0832-6775B1F7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DFC2-04C9-ABD4-A1E8-FFCD6AA0F5A8}"/>
              </a:ext>
            </a:extLst>
          </p:cNvPr>
          <p:cNvSpPr txBox="1"/>
          <p:nvPr/>
        </p:nvSpPr>
        <p:spPr>
          <a:xfrm>
            <a:off x="2267744" y="1282923"/>
            <a:ext cx="4608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u="sng" dirty="0"/>
              <a:t>Imputation Optimisation</a:t>
            </a:r>
            <a:endParaRPr lang="en-DE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9E46F-F671-FFF0-8E01-C68E03C892F9}"/>
              </a:ext>
            </a:extLst>
          </p:cNvPr>
          <p:cNvSpPr txBox="1"/>
          <p:nvPr/>
        </p:nvSpPr>
        <p:spPr>
          <a:xfrm>
            <a:off x="1174346" y="5753074"/>
            <a:ext cx="6854038" cy="646331"/>
          </a:xfrm>
          <a:prstGeom prst="rect">
            <a:avLst/>
          </a:prstGeom>
          <a:solidFill>
            <a:srgbClr val="388249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Conclusion</a:t>
            </a:r>
            <a:r>
              <a:rPr lang="en-US" dirty="0"/>
              <a:t>: Optimization possible for small datasets and large datasets at high missing feature ratios.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2B9F15B-C0A5-E50B-D37E-69BFFD3BC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573580"/>
              </p:ext>
            </p:extLst>
          </p:nvPr>
        </p:nvGraphicFramePr>
        <p:xfrm>
          <a:off x="457200" y="2260082"/>
          <a:ext cx="7931227" cy="34929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34480">
                  <a:extLst>
                    <a:ext uri="{9D8B030D-6E8A-4147-A177-3AD203B41FA5}">
                      <a16:colId xmlns:a16="http://schemas.microsoft.com/office/drawing/2014/main" val="69276656"/>
                    </a:ext>
                  </a:extLst>
                </a:gridCol>
                <a:gridCol w="2232249">
                  <a:extLst>
                    <a:ext uri="{9D8B030D-6E8A-4147-A177-3AD203B41FA5}">
                      <a16:colId xmlns:a16="http://schemas.microsoft.com/office/drawing/2014/main" val="687782467"/>
                    </a:ext>
                  </a:extLst>
                </a:gridCol>
                <a:gridCol w="2232249">
                  <a:extLst>
                    <a:ext uri="{9D8B030D-6E8A-4147-A177-3AD203B41FA5}">
                      <a16:colId xmlns:a16="http://schemas.microsoft.com/office/drawing/2014/main" val="3047182044"/>
                    </a:ext>
                  </a:extLst>
                </a:gridCol>
                <a:gridCol w="2232249">
                  <a:extLst>
                    <a:ext uri="{9D8B030D-6E8A-4147-A177-3AD203B41FA5}">
                      <a16:colId xmlns:a16="http://schemas.microsoft.com/office/drawing/2014/main" val="2889436894"/>
                    </a:ext>
                  </a:extLst>
                </a:gridCol>
              </a:tblGrid>
              <a:tr h="637028"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i="1" dirty="0" err="1"/>
                        <a:t>i</a:t>
                      </a:r>
                      <a:r>
                        <a:rPr lang="en-DE" sz="1400" i="1" dirty="0"/>
                        <a:t>ris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i="1" dirty="0"/>
                        <a:t>w</a:t>
                      </a:r>
                      <a:r>
                        <a:rPr lang="en-DE" sz="1400" i="1" dirty="0"/>
                        <a:t>ine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i="1" dirty="0"/>
                        <a:t>dry beans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349261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Distr. Pres.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  <a:endParaRPr lang="en-DE" sz="2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65383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Outlier TPR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  <a:r>
                        <a:rPr lang="en-DE" sz="2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47014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Cluster. Perf.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  <a:r>
                        <a:rPr lang="en-DE" sz="2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800" b="1" dirty="0">
                          <a:solidFill>
                            <a:srgbClr val="388249"/>
                          </a:solidFill>
                        </a:rPr>
                        <a:t>+</a:t>
                      </a:r>
                      <a:r>
                        <a:rPr lang="en-DE" sz="28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/</a:t>
                      </a:r>
                      <a:r>
                        <a:rPr lang="en-DE" sz="2800" b="1" dirty="0">
                          <a:solidFill>
                            <a:srgbClr val="C00000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185748"/>
                  </a:ext>
                </a:extLst>
              </a:tr>
              <a:tr h="63702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Comments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/>
                        <a:t>TabNet performs best for large dataset with high missing feature ratios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/>
                        <a:t>Negative impact of missing features for small datasets.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/>
                        <a:t>Outlier performance can increase with missing features despite rising KL div.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400" dirty="0"/>
                        <a:t>No significant difference between loss functions.</a:t>
                      </a:r>
                    </a:p>
                  </a:txBody>
                  <a:tcPr>
                    <a:lnL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8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DE" sz="1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DE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776830"/>
                  </a:ext>
                </a:extLst>
              </a:tr>
            </a:tbl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271A36-CFBC-F7A8-EE23-10E8A22069AA}"/>
              </a:ext>
            </a:extLst>
          </p:cNvPr>
          <p:cNvSpPr txBox="1">
            <a:spLocks/>
          </p:cNvSpPr>
          <p:nvPr/>
        </p:nvSpPr>
        <p:spPr>
          <a:xfrm>
            <a:off x="467544" y="1882442"/>
            <a:ext cx="568863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400" b="1" dirty="0"/>
              <a:t>RQ2 – Missing feature ratios </a:t>
            </a:r>
            <a:r>
              <a:rPr lang="en-GB" sz="1400" dirty="0"/>
              <a:t>(10%, 30%, 50%, 70%, 90%)</a:t>
            </a:r>
          </a:p>
        </p:txBody>
      </p:sp>
    </p:spTree>
    <p:extLst>
      <p:ext uri="{BB962C8B-B14F-4D97-AF65-F5344CB8AC3E}">
        <p14:creationId xmlns:p14="http://schemas.microsoft.com/office/powerpoint/2010/main" val="56307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E10-33B6-C33A-03E1-1474B705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Results – 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88170-5B53-85FE-3593-DE9F630A9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B49A-D227-B577-0832-6775B1F7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DFC2-04C9-ABD4-A1E8-FFCD6AA0F5A8}"/>
              </a:ext>
            </a:extLst>
          </p:cNvPr>
          <p:cNvSpPr txBox="1"/>
          <p:nvPr/>
        </p:nvSpPr>
        <p:spPr>
          <a:xfrm>
            <a:off x="2267744" y="1282923"/>
            <a:ext cx="4608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u="sng" dirty="0"/>
              <a:t>Imputation Explainability</a:t>
            </a:r>
            <a:endParaRPr lang="en-DE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9E46F-F671-FFF0-8E01-C68E03C892F9}"/>
              </a:ext>
            </a:extLst>
          </p:cNvPr>
          <p:cNvSpPr txBox="1"/>
          <p:nvPr/>
        </p:nvSpPr>
        <p:spPr>
          <a:xfrm>
            <a:off x="1174346" y="5575077"/>
            <a:ext cx="6854038" cy="646331"/>
          </a:xfrm>
          <a:prstGeom prst="rect">
            <a:avLst/>
          </a:prstGeom>
          <a:solidFill>
            <a:srgbClr val="388249">
              <a:alpha val="2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Conclusion</a:t>
            </a:r>
            <a:r>
              <a:rPr lang="en-US" dirty="0"/>
              <a:t>: Explainability could potentially be increased for small datasets (given a previous verification of the tree).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B271A36-CFBC-F7A8-EE23-10E8A22069AA}"/>
              </a:ext>
            </a:extLst>
          </p:cNvPr>
          <p:cNvSpPr txBox="1">
            <a:spLocks/>
          </p:cNvSpPr>
          <p:nvPr/>
        </p:nvSpPr>
        <p:spPr>
          <a:xfrm>
            <a:off x="467544" y="1882442"/>
            <a:ext cx="568863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400" b="1" dirty="0"/>
              <a:t>RQ3 – Decision trees on imputed values</a:t>
            </a:r>
            <a:endParaRPr lang="en-GB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E4158-7106-13A0-A8E1-60EFDBC4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82775"/>
            <a:ext cx="3320484" cy="2163449"/>
          </a:xfrm>
          <a:prstGeom prst="rect">
            <a:avLst/>
          </a:prstGeom>
          <a:ln>
            <a:solidFill>
              <a:srgbClr val="388249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2BB8A-AB77-3424-E41C-98414104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75" y="2282774"/>
            <a:ext cx="3423402" cy="2163449"/>
          </a:xfrm>
          <a:prstGeom prst="rect">
            <a:avLst/>
          </a:prstGeom>
          <a:ln>
            <a:solidFill>
              <a:srgbClr val="388249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5ECBDD-D55D-1D6B-AF48-73E28DAD3EDC}"/>
              </a:ext>
            </a:extLst>
          </p:cNvPr>
          <p:cNvSpPr txBox="1"/>
          <p:nvPr/>
        </p:nvSpPr>
        <p:spPr>
          <a:xfrm>
            <a:off x="546410" y="4548986"/>
            <a:ext cx="814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Comment</a:t>
            </a:r>
            <a:r>
              <a:rPr lang="en-DE" dirty="0"/>
              <a:t>: </a:t>
            </a:r>
          </a:p>
          <a:p>
            <a:r>
              <a:rPr lang="en-DE" dirty="0"/>
              <a:t>Growing tree depth with dataset size. Too large to print for large dry beans dataset.</a:t>
            </a:r>
          </a:p>
          <a:p>
            <a:r>
              <a:rPr lang="en-DE" dirty="0"/>
              <a:t>Verification (e.g. by domain expert) needed.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58F2D-E56C-2FB7-86D6-B97C6E7D886D}"/>
              </a:ext>
            </a:extLst>
          </p:cNvPr>
          <p:cNvSpPr txBox="1"/>
          <p:nvPr/>
        </p:nvSpPr>
        <p:spPr>
          <a:xfrm>
            <a:off x="3203848" y="392230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3A662-1B34-14C4-4297-43438D03EC4F}"/>
              </a:ext>
            </a:extLst>
          </p:cNvPr>
          <p:cNvSpPr txBox="1"/>
          <p:nvPr/>
        </p:nvSpPr>
        <p:spPr>
          <a:xfrm>
            <a:off x="7092280" y="3922303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wine</a:t>
            </a:r>
          </a:p>
        </p:txBody>
      </p:sp>
    </p:spTree>
    <p:extLst>
      <p:ext uri="{BB962C8B-B14F-4D97-AF65-F5344CB8AC3E}">
        <p14:creationId xmlns:p14="http://schemas.microsoft.com/office/powerpoint/2010/main" val="11545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679E-73F1-DF41-87D5-099CF722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6845-9283-454A-952F-FCD80545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Introduction</a:t>
            </a:r>
          </a:p>
          <a:p>
            <a:r>
              <a:rPr lang="en-DE" dirty="0"/>
              <a:t>Related Work</a:t>
            </a:r>
          </a:p>
          <a:p>
            <a:r>
              <a:rPr lang="en-DE" dirty="0"/>
              <a:t>Research Questions</a:t>
            </a:r>
          </a:p>
          <a:p>
            <a:r>
              <a:rPr lang="en-DE" dirty="0"/>
              <a:t>Concept</a:t>
            </a:r>
          </a:p>
          <a:p>
            <a:r>
              <a:rPr lang="en-DE" dirty="0"/>
              <a:t>Evaluation</a:t>
            </a:r>
          </a:p>
          <a:p>
            <a:r>
              <a:rPr lang="en-GB" dirty="0"/>
              <a:t>Experiments &amp; Results</a:t>
            </a:r>
          </a:p>
          <a:p>
            <a:r>
              <a:rPr lang="en-GB" b="1" dirty="0"/>
              <a:t>Conclusion &amp; Future Work</a:t>
            </a:r>
            <a:endParaRPr lang="en-DE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3D7FC-47D4-4C4C-8938-D9457385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F45BE-473A-B142-8B24-AF8423B1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1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DDC9950-A27C-794B-9EA6-AC05785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27121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4671012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71012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3488280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3488280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71012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134564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6988772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0A872A-80B0-D244-847B-C2ECA053520F}"/>
              </a:ext>
            </a:extLst>
          </p:cNvPr>
          <p:cNvSpPr txBox="1"/>
          <p:nvPr/>
        </p:nvSpPr>
        <p:spPr>
          <a:xfrm>
            <a:off x="2195736" y="1274405"/>
            <a:ext cx="224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chemeClr val="accent2"/>
                </a:solidFill>
              </a:rPr>
              <a:t>1) Missing </a:t>
            </a:r>
          </a:p>
          <a:p>
            <a:pPr algn="ctr"/>
            <a:r>
              <a:rPr lang="en-DE" dirty="0">
                <a:solidFill>
                  <a:schemeClr val="accent2"/>
                </a:solidFill>
              </a:rPr>
              <a:t>Values (MVs)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54A31-F28A-C3FF-5363-11BF2C7B384C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1691680" y="1920736"/>
            <a:ext cx="1628497" cy="71582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3F5CA5-3E05-7914-BB41-2F1BE395C0B3}"/>
              </a:ext>
            </a:extLst>
          </p:cNvPr>
          <p:cNvCxnSpPr>
            <a:cxnSpLocks/>
            <a:stCxn id="61" idx="2"/>
            <a:endCxn id="46" idx="0"/>
          </p:cNvCxnSpPr>
          <p:nvPr/>
        </p:nvCxnSpPr>
        <p:spPr>
          <a:xfrm>
            <a:off x="3320177" y="1920736"/>
            <a:ext cx="204107" cy="23613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B5B282-4DB7-A8C6-707E-9ACC336AC03E}"/>
              </a:ext>
            </a:extLst>
          </p:cNvPr>
          <p:cNvSpPr txBox="1"/>
          <p:nvPr/>
        </p:nvSpPr>
        <p:spPr>
          <a:xfrm>
            <a:off x="4621645" y="3165394"/>
            <a:ext cx="224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chemeClr val="accent2"/>
                </a:solidFill>
              </a:rPr>
              <a:t>2) Computation</a:t>
            </a:r>
            <a:br>
              <a:rPr lang="en-DE" dirty="0">
                <a:solidFill>
                  <a:schemeClr val="accent2"/>
                </a:solidFill>
              </a:rPr>
            </a:br>
            <a:r>
              <a:rPr lang="en-DE" dirty="0">
                <a:solidFill>
                  <a:schemeClr val="accent2"/>
                </a:solidFill>
              </a:rPr>
              <a:t>of distances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B4111F-A5F9-3EAA-E2FC-4672551AEC6D}"/>
              </a:ext>
            </a:extLst>
          </p:cNvPr>
          <p:cNvCxnSpPr>
            <a:cxnSpLocks/>
          </p:cNvCxnSpPr>
          <p:nvPr/>
        </p:nvCxnSpPr>
        <p:spPr>
          <a:xfrm>
            <a:off x="3563888" y="4316370"/>
            <a:ext cx="4464496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AF8F21-18FF-21E3-36EA-4F69D4194B28}"/>
              </a:ext>
            </a:extLst>
          </p:cNvPr>
          <p:cNvCxnSpPr>
            <a:cxnSpLocks/>
            <a:stCxn id="49" idx="2"/>
            <a:endCxn id="46" idx="7"/>
          </p:cNvCxnSpPr>
          <p:nvPr/>
        </p:nvCxnSpPr>
        <p:spPr>
          <a:xfrm flipH="1">
            <a:off x="3549743" y="3661459"/>
            <a:ext cx="1121269" cy="631134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FE92F17-E73F-B817-6019-8C32FFD7B463}"/>
              </a:ext>
            </a:extLst>
          </p:cNvPr>
          <p:cNvSpPr txBox="1"/>
          <p:nvPr/>
        </p:nvSpPr>
        <p:spPr>
          <a:xfrm>
            <a:off x="3915392" y="3651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252B96-272F-D1E6-A8C3-5BE1BC31682D}"/>
              </a:ext>
            </a:extLst>
          </p:cNvPr>
          <p:cNvSpPr txBox="1"/>
          <p:nvPr/>
        </p:nvSpPr>
        <p:spPr>
          <a:xfrm>
            <a:off x="4568760" y="1172641"/>
            <a:ext cx="377385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Domain: </a:t>
            </a:r>
          </a:p>
          <a:p>
            <a:r>
              <a:rPr lang="en-DE" dirty="0"/>
              <a:t>Missing Value Datasets &amp; </a:t>
            </a:r>
          </a:p>
          <a:p>
            <a:r>
              <a:rPr lang="en-DE" dirty="0"/>
              <a:t>Performing Tasks </a:t>
            </a:r>
          </a:p>
          <a:p>
            <a:r>
              <a:rPr lang="en-DE" sz="1400" dirty="0"/>
              <a:t>(</a:t>
            </a:r>
            <a:r>
              <a:rPr lang="en-DE" sz="1400" u="sng" dirty="0"/>
              <a:t>Clustering</a:t>
            </a:r>
            <a:r>
              <a:rPr lang="en-DE" sz="1400" dirty="0"/>
              <a:t>, Classification, Anomaly Detection, …)</a:t>
            </a:r>
          </a:p>
        </p:txBody>
      </p:sp>
    </p:spTree>
    <p:extLst>
      <p:ext uri="{BB962C8B-B14F-4D97-AF65-F5344CB8AC3E}">
        <p14:creationId xmlns:p14="http://schemas.microsoft.com/office/powerpoint/2010/main" val="1683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1" grpId="1"/>
      <p:bldP spid="23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C6F9-1AFB-3A48-B0AE-FF8C0CB6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847FF-DDF8-DA44-958B-CD77CB9D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33B37-7508-4B4F-B5A9-95C29F0E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30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CD93D7C-A00B-FC4B-9203-C385ECD6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09" y="1342796"/>
            <a:ext cx="8084491" cy="919247"/>
          </a:xfrm>
        </p:spPr>
        <p:txBody>
          <a:bodyPr lIns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rgbClr val="388249"/>
                </a:solidFill>
              </a:rPr>
              <a:t>RQ 1 </a:t>
            </a:r>
            <a:r>
              <a:rPr lang="en-GB" sz="1600" dirty="0"/>
              <a:t>How is it possible to improve clustering of missing values/dimensions datasets with model based filling strategies?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GB" sz="1600" dirty="0"/>
              <a:t>Improved distribution preservation and outlier accuracy for small datasets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GB" sz="1600" dirty="0"/>
              <a:t>no significant improvement over other methods in reconstructing the original clusters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E23A768-5482-A245-8517-29B778EBADF2}"/>
              </a:ext>
            </a:extLst>
          </p:cNvPr>
          <p:cNvSpPr txBox="1">
            <a:spLocks/>
          </p:cNvSpPr>
          <p:nvPr/>
        </p:nvSpPr>
        <p:spPr>
          <a:xfrm>
            <a:off x="602309" y="2874323"/>
            <a:ext cx="8084491" cy="8743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rgbClr val="388249"/>
                </a:solidFill>
              </a:rPr>
              <a:t>RQ 2 </a:t>
            </a:r>
            <a:r>
              <a:rPr lang="en-GB" sz="1600" dirty="0"/>
              <a:t>How does the number of dimensions influence the cluster/outlier results?</a:t>
            </a:r>
          </a:p>
          <a:p>
            <a:pPr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GB" sz="1600" dirty="0"/>
              <a:t>Outperforms other methods for large, low-dimensional datasets</a:t>
            </a:r>
          </a:p>
          <a:p>
            <a:pPr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GB" sz="1600" dirty="0"/>
              <a:t>No general performance increase at high-dimensional dataset versions</a:t>
            </a:r>
          </a:p>
          <a:p>
            <a:pPr>
              <a:spcAft>
                <a:spcPts val="600"/>
              </a:spcAft>
              <a:buClr>
                <a:schemeClr val="bg1">
                  <a:lumMod val="85000"/>
                </a:schemeClr>
              </a:buClr>
            </a:pPr>
            <a:r>
              <a:rPr lang="en-GB" sz="1600" dirty="0"/>
              <a:t>Mixed results for smaller datasets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A58E01F-A8DD-A349-A042-0168BED9A3F1}"/>
              </a:ext>
            </a:extLst>
          </p:cNvPr>
          <p:cNvSpPr txBox="1">
            <a:spLocks/>
          </p:cNvSpPr>
          <p:nvPr/>
        </p:nvSpPr>
        <p:spPr>
          <a:xfrm>
            <a:off x="602766" y="4692767"/>
            <a:ext cx="8073690" cy="91924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rgbClr val="388249"/>
                </a:solidFill>
              </a:rPr>
              <a:t>RQ 3 </a:t>
            </a:r>
            <a:r>
              <a:rPr lang="en-GB" sz="1600" dirty="0"/>
              <a:t>How is it possible to make model based filling strategies explainable?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GB" sz="1600" dirty="0"/>
              <a:t>Improved explainability for small datasets using decision trees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GB" sz="1600" dirty="0"/>
              <a:t>Requires verification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8B268-1143-4E6A-1F82-E42AD7687DD7}"/>
              </a:ext>
            </a:extLst>
          </p:cNvPr>
          <p:cNvSpPr txBox="1"/>
          <p:nvPr/>
        </p:nvSpPr>
        <p:spPr>
          <a:xfrm>
            <a:off x="467552" y="1951290"/>
            <a:ext cx="33855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DE" sz="2400" b="1" dirty="0">
                <a:solidFill>
                  <a:srgbClr val="388249"/>
                </a:solidFill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026CC-CC34-83CA-B410-3670F5026B90}"/>
              </a:ext>
            </a:extLst>
          </p:cNvPr>
          <p:cNvSpPr txBox="1"/>
          <p:nvPr/>
        </p:nvSpPr>
        <p:spPr>
          <a:xfrm>
            <a:off x="473964" y="3489157"/>
            <a:ext cx="3257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DE" sz="3600" b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CDA88-EF8F-FC44-29FA-2D28341091A9}"/>
              </a:ext>
            </a:extLst>
          </p:cNvPr>
          <p:cNvSpPr txBox="1"/>
          <p:nvPr/>
        </p:nvSpPr>
        <p:spPr>
          <a:xfrm>
            <a:off x="473964" y="2125655"/>
            <a:ext cx="3257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DE" sz="3600" b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2E097B-53C4-076A-7859-A6B67B7B7567}"/>
              </a:ext>
            </a:extLst>
          </p:cNvPr>
          <p:cNvSpPr txBox="1"/>
          <p:nvPr/>
        </p:nvSpPr>
        <p:spPr>
          <a:xfrm>
            <a:off x="473964" y="5238520"/>
            <a:ext cx="3257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DE" sz="3600" b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652D5-32A3-F3FB-1660-808F99C25710}"/>
              </a:ext>
            </a:extLst>
          </p:cNvPr>
          <p:cNvSpPr txBox="1"/>
          <p:nvPr/>
        </p:nvSpPr>
        <p:spPr>
          <a:xfrm>
            <a:off x="467552" y="5063795"/>
            <a:ext cx="33855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DE" sz="2400" b="1" dirty="0">
                <a:solidFill>
                  <a:srgbClr val="388249"/>
                </a:solidFill>
              </a:rPr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CFF811-E6E8-7922-18AF-70799613E343}"/>
              </a:ext>
            </a:extLst>
          </p:cNvPr>
          <p:cNvSpPr txBox="1"/>
          <p:nvPr/>
        </p:nvSpPr>
        <p:spPr>
          <a:xfrm>
            <a:off x="473964" y="3854629"/>
            <a:ext cx="3257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DE" sz="3600" b="1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15AFC-5C4D-CFF6-C8D7-DDB2487FAEE4}"/>
              </a:ext>
            </a:extLst>
          </p:cNvPr>
          <p:cNvSpPr txBox="1"/>
          <p:nvPr/>
        </p:nvSpPr>
        <p:spPr>
          <a:xfrm>
            <a:off x="467552" y="3238304"/>
            <a:ext cx="33855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DE" sz="2400" b="1" dirty="0">
                <a:solidFill>
                  <a:srgbClr val="388249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8315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10" grpId="0"/>
      <p:bldP spid="19" grpId="0"/>
      <p:bldP spid="20" grpId="0"/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DCFA-1073-C736-EC3E-70B42176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DA97-EAE1-203C-F86F-15B41A0E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DE" sz="2000" dirty="0"/>
              <a:t>Generalisation for other downstream tasks </a:t>
            </a:r>
            <a:br>
              <a:rPr lang="en-DE" sz="2000" dirty="0"/>
            </a:br>
            <a:r>
              <a:rPr lang="en-DE" sz="2000" dirty="0"/>
              <a:t>(anomaly detection, classification, …)</a:t>
            </a:r>
          </a:p>
          <a:p>
            <a:pPr>
              <a:spcAft>
                <a:spcPts val="1200"/>
              </a:spcAft>
            </a:pPr>
            <a:r>
              <a:rPr lang="en-DE" sz="2000" dirty="0"/>
              <a:t>Use of TabNet feature importance to expand on dimensionality impact (RQ2) and explainability (RQ3)</a:t>
            </a:r>
          </a:p>
          <a:p>
            <a:pPr>
              <a:spcAft>
                <a:spcPts val="1200"/>
              </a:spcAft>
            </a:pPr>
            <a:r>
              <a:rPr lang="en-DE" sz="2000" dirty="0"/>
              <a:t>Investigate wider range of imputation strategies</a:t>
            </a:r>
          </a:p>
          <a:p>
            <a:pPr>
              <a:spcAft>
                <a:spcPts val="1200"/>
              </a:spcAft>
            </a:pPr>
            <a:r>
              <a:rPr lang="en-DE" sz="2000" dirty="0"/>
              <a:t>Replace KL divergence with a symmetric divergence score </a:t>
            </a:r>
            <a:br>
              <a:rPr lang="en-DE" sz="2000" dirty="0"/>
            </a:br>
            <a:r>
              <a:rPr lang="en-DE" sz="2000" dirty="0"/>
              <a:t>(such as Jeffrey Divergence</a:t>
            </a:r>
            <a:r>
              <a:rPr lang="en-DE" sz="2000" baseline="30000" dirty="0"/>
              <a:t>[14]</a:t>
            </a:r>
            <a:r>
              <a:rPr lang="en-DE" sz="20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0BC2-07AB-E726-E46E-E7EA0A27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006C7-D596-FC8E-DE50-3CA8E670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43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DCFA-1073-C736-EC3E-70B42176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60BC2-07AB-E726-E46E-E7EA0A27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006C7-D596-FC8E-DE50-3CA8E670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E099733-3D7A-4B31-A792-DC20E191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123403"/>
              </p:ext>
            </p:extLst>
          </p:nvPr>
        </p:nvGraphicFramePr>
        <p:xfrm>
          <a:off x="457200" y="1196753"/>
          <a:ext cx="8229600" cy="521424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514400">
                  <a:extLst>
                    <a:ext uri="{9D8B030D-6E8A-4147-A177-3AD203B41FA5}">
                      <a16:colId xmlns:a16="http://schemas.microsoft.com/office/drawing/2014/main" val="1554516838"/>
                    </a:ext>
                  </a:extLst>
                </a:gridCol>
                <a:gridCol w="7715200">
                  <a:extLst>
                    <a:ext uri="{9D8B030D-6E8A-4147-A177-3AD203B41FA5}">
                      <a16:colId xmlns:a16="http://schemas.microsoft.com/office/drawing/2014/main" val="1979658937"/>
                    </a:ext>
                  </a:extLst>
                </a:gridCol>
              </a:tblGrid>
              <a:tr h="225201">
                <a:tc>
                  <a:txBody>
                    <a:bodyPr/>
                    <a:lstStyle/>
                    <a:p>
                      <a:r>
                        <a:rPr lang="en-DE" sz="1150" dirty="0"/>
                        <a:t>[1]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D. Rubin. </a:t>
                      </a:r>
                      <a:r>
                        <a:rPr lang="en-GB" sz="115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imputation for nonresponse in surveys</a:t>
                      </a:r>
                      <a:r>
                        <a:rPr lang="en-GB" sz="11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Wiley Series in Probability and Statistics. Wiley, 1987. </a:t>
                      </a:r>
                      <a:endParaRPr lang="en-GB" sz="1150" dirty="0">
                        <a:effectLst/>
                      </a:endParaRPr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695304"/>
                  </a:ext>
                </a:extLst>
              </a:tr>
              <a:tr h="3848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150" dirty="0"/>
                        <a:t>[2]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Mustafa </a:t>
                      </a:r>
                      <a:r>
                        <a:rPr lang="en-GB" sz="1150" dirty="0" err="1"/>
                        <a:t>Alabadla</a:t>
                      </a:r>
                      <a:r>
                        <a:rPr lang="en-GB" sz="1150" dirty="0"/>
                        <a:t> et al. </a:t>
                      </a:r>
                      <a:r>
                        <a:rPr lang="en-GB" sz="1150" i="1" dirty="0"/>
                        <a:t>Systematic review of using machine learning in imputing missing values</a:t>
                      </a:r>
                      <a:r>
                        <a:rPr lang="en-GB" sz="1150" dirty="0"/>
                        <a:t>. In IEEE Access, volume 10, pages 44483–44502, 2022.</a:t>
                      </a:r>
                      <a:endParaRPr lang="en-DE" sz="1150" dirty="0"/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938852"/>
                  </a:ext>
                </a:extLst>
              </a:tr>
              <a:tr h="384826">
                <a:tc>
                  <a:txBody>
                    <a:bodyPr/>
                    <a:lstStyle/>
                    <a:p>
                      <a:r>
                        <a:rPr lang="en-DE" sz="1150" dirty="0"/>
                        <a:t>[3]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P. J. </a:t>
                      </a:r>
                      <a:r>
                        <a:rPr lang="en-GB" sz="1150" dirty="0" err="1"/>
                        <a:t>Garc</a:t>
                      </a:r>
                      <a:r>
                        <a:rPr lang="en-GB" sz="1150" dirty="0"/>
                        <a:t> ́</a:t>
                      </a:r>
                      <a:r>
                        <a:rPr lang="en-GB" sz="1150" dirty="0" err="1"/>
                        <a:t>ıa-Laencina</a:t>
                      </a:r>
                      <a:r>
                        <a:rPr lang="en-GB" sz="1150" dirty="0"/>
                        <a:t> et al. </a:t>
                      </a:r>
                      <a:r>
                        <a:rPr lang="en-GB" sz="1150" i="1" dirty="0"/>
                        <a:t>Pattern classification with missing data: a review</a:t>
                      </a:r>
                      <a:r>
                        <a:rPr lang="en-GB" sz="1150" dirty="0"/>
                        <a:t>. In Neural Computing and Applications, volume 19, page 263–282, 2010.</a:t>
                      </a:r>
                      <a:endParaRPr lang="en-DE" sz="1150" dirty="0"/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9402240"/>
                  </a:ext>
                </a:extLst>
              </a:tr>
              <a:tr h="225201">
                <a:tc>
                  <a:txBody>
                    <a:bodyPr/>
                    <a:lstStyle/>
                    <a:p>
                      <a:r>
                        <a:rPr lang="en-DE" sz="1150" dirty="0"/>
                        <a:t>[4]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S. </a:t>
                      </a:r>
                      <a:r>
                        <a:rPr lang="en-GB" sz="1150" dirty="0" err="1"/>
                        <a:t>Ö</a:t>
                      </a:r>
                      <a:r>
                        <a:rPr lang="en-GB" sz="1150" dirty="0"/>
                        <a:t>. </a:t>
                      </a:r>
                      <a:r>
                        <a:rPr lang="en-GB" sz="1150" dirty="0" err="1"/>
                        <a:t>Arikand</a:t>
                      </a:r>
                      <a:r>
                        <a:rPr lang="en-GB" sz="1150" dirty="0"/>
                        <a:t>, T. Pfister. </a:t>
                      </a:r>
                      <a:r>
                        <a:rPr lang="en-GB" sz="1150" i="1" dirty="0" err="1"/>
                        <a:t>Tabnet</a:t>
                      </a:r>
                      <a:r>
                        <a:rPr lang="en-GB" sz="1150" i="1" dirty="0"/>
                        <a:t>: Attentive interpretable tabular learning </a:t>
                      </a:r>
                      <a:r>
                        <a:rPr lang="en-GB" sz="1150" dirty="0"/>
                        <a:t>(v5). In </a:t>
                      </a:r>
                      <a:r>
                        <a:rPr lang="en-GB" sz="1150" dirty="0" err="1"/>
                        <a:t>arXiv</a:t>
                      </a:r>
                      <a:r>
                        <a:rPr lang="en-GB" sz="1150" dirty="0"/>
                        <a:t> Computer Science, 2020.</a:t>
                      </a:r>
                      <a:endParaRPr lang="en-DE" sz="1150" dirty="0"/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010763"/>
                  </a:ext>
                </a:extLst>
              </a:tr>
              <a:tr h="225201">
                <a:tc>
                  <a:txBody>
                    <a:bodyPr/>
                    <a:lstStyle/>
                    <a:p>
                      <a:r>
                        <a:rPr lang="en-DE" sz="1150" dirty="0"/>
                        <a:t>[5]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C. C. Aggarwal et al. </a:t>
                      </a:r>
                      <a:r>
                        <a:rPr lang="en-GB" sz="1150" i="1" dirty="0"/>
                        <a:t>Fast algorithms for projected clustering</a:t>
                      </a:r>
                      <a:r>
                        <a:rPr lang="en-GB" sz="1150" dirty="0"/>
                        <a:t>. ACM SIGMOD Record, 22(2):61–72, 1999.</a:t>
                      </a:r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29490"/>
                  </a:ext>
                </a:extLst>
              </a:tr>
              <a:tr h="384826">
                <a:tc>
                  <a:txBody>
                    <a:bodyPr/>
                    <a:lstStyle/>
                    <a:p>
                      <a:r>
                        <a:rPr lang="en-DE" sz="1150" dirty="0"/>
                        <a:t>[6]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R. Agrawal et al. </a:t>
                      </a:r>
                      <a:r>
                        <a:rPr lang="en-GB" sz="1150" i="1" dirty="0"/>
                        <a:t>Automatic subspace clustering of high dimensional data for data mining applications</a:t>
                      </a:r>
                      <a:r>
                        <a:rPr lang="en-GB" sz="1150" dirty="0"/>
                        <a:t>. ACM SIGMOD Record, 27(2):94–105, 1998.</a:t>
                      </a:r>
                      <a:endParaRPr lang="en-DE" sz="1150" dirty="0"/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399116"/>
                  </a:ext>
                </a:extLst>
              </a:tr>
              <a:tr h="384826">
                <a:tc>
                  <a:txBody>
                    <a:bodyPr/>
                    <a:lstStyle/>
                    <a:p>
                      <a:r>
                        <a:rPr lang="en-DE" sz="1150" dirty="0"/>
                        <a:t>[7]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S. Goil et al. Mafia: </a:t>
                      </a:r>
                      <a:r>
                        <a:rPr lang="en-GB" sz="1150" i="1" dirty="0"/>
                        <a:t>Efficient and scalable subspace clustering for very large data sets</a:t>
                      </a:r>
                      <a:r>
                        <a:rPr lang="en-GB" sz="1150" dirty="0"/>
                        <a:t>. Technical Report No. CPDC-TR-9906-010, NWU, 1999.</a:t>
                      </a:r>
                      <a:endParaRPr lang="en-DE" sz="1150" dirty="0"/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493276"/>
                  </a:ext>
                </a:extLst>
              </a:tr>
              <a:tr h="384826">
                <a:tc>
                  <a:txBody>
                    <a:bodyPr/>
                    <a:lstStyle/>
                    <a:p>
                      <a:r>
                        <a:rPr lang="en-DE" sz="1150" dirty="0"/>
                        <a:t>[8]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J. Yoon et al. </a:t>
                      </a:r>
                      <a:r>
                        <a:rPr lang="en-GB" sz="1150" dirty="0" err="1"/>
                        <a:t>Vime</a:t>
                      </a:r>
                      <a:r>
                        <a:rPr lang="en-GB" sz="1150" dirty="0"/>
                        <a:t>: </a:t>
                      </a:r>
                      <a:r>
                        <a:rPr lang="en-GB" sz="1150" i="1" dirty="0"/>
                        <a:t>Extending the success of self- and semi-supervised learning to tabular domain</a:t>
                      </a:r>
                      <a:r>
                        <a:rPr lang="en-GB" sz="1150" dirty="0"/>
                        <a:t>. In Proceedings of the 34th International Con- </a:t>
                      </a:r>
                      <a:r>
                        <a:rPr lang="en-GB" sz="1150" dirty="0" err="1"/>
                        <a:t>ference</a:t>
                      </a:r>
                      <a:r>
                        <a:rPr lang="en-GB" sz="1150" dirty="0"/>
                        <a:t> on Neural Information Processing Systems, page 11033–11043, 2020.</a:t>
                      </a:r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547094"/>
                  </a:ext>
                </a:extLst>
              </a:tr>
              <a:tr h="384826">
                <a:tc>
                  <a:txBody>
                    <a:bodyPr/>
                    <a:lstStyle/>
                    <a:p>
                      <a:r>
                        <a:rPr lang="en-DE" sz="1150" dirty="0"/>
                        <a:t>[9]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R. Agarwal et al. </a:t>
                      </a:r>
                      <a:r>
                        <a:rPr lang="en-GB" sz="1150" i="1" dirty="0"/>
                        <a:t>Neural additive models: Interpretable machine learning with neural nets</a:t>
                      </a:r>
                      <a:r>
                        <a:rPr lang="en-GB" sz="1150" dirty="0"/>
                        <a:t>. In Advances in Neural Information Processing Systems, volume 34, pages 4699–4711. Curran Associates, Inc., 2021.</a:t>
                      </a:r>
                      <a:endParaRPr lang="en-DE" sz="1150" dirty="0"/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22491"/>
                  </a:ext>
                </a:extLst>
              </a:tr>
              <a:tr h="384826">
                <a:tc>
                  <a:txBody>
                    <a:bodyPr/>
                    <a:lstStyle/>
                    <a:p>
                      <a:r>
                        <a:rPr lang="en-DE" sz="1150" dirty="0"/>
                        <a:t>[10]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M. C. P. de </a:t>
                      </a:r>
                      <a:r>
                        <a:rPr lang="en-GB" sz="1150" dirty="0" err="1"/>
                        <a:t>Souto</a:t>
                      </a:r>
                      <a:r>
                        <a:rPr lang="en-GB" sz="1150" dirty="0"/>
                        <a:t> et al. </a:t>
                      </a:r>
                      <a:r>
                        <a:rPr lang="en-GB" sz="1150" i="1" dirty="0"/>
                        <a:t>Impact of missing data imputation methods on gene expression clustering and classification</a:t>
                      </a:r>
                      <a:r>
                        <a:rPr lang="en-GB" sz="1150" dirty="0"/>
                        <a:t>. BMC Bioinformatics, 16(64), 2015.</a:t>
                      </a:r>
                      <a:endParaRPr lang="en-DE" sz="1150" dirty="0"/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713612"/>
                  </a:ext>
                </a:extLst>
              </a:tr>
              <a:tr h="384826">
                <a:tc>
                  <a:txBody>
                    <a:bodyPr/>
                    <a:lstStyle/>
                    <a:p>
                      <a:r>
                        <a:rPr lang="en-DE" sz="1150" dirty="0"/>
                        <a:t>[11]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J. </a:t>
                      </a:r>
                      <a:r>
                        <a:rPr lang="en-GB" sz="1150" dirty="0" err="1"/>
                        <a:t>Tuikkala</a:t>
                      </a:r>
                      <a:r>
                        <a:rPr lang="en-GB" sz="1150" dirty="0"/>
                        <a:t> et al. </a:t>
                      </a:r>
                      <a:r>
                        <a:rPr lang="en-GB" sz="1150" i="1" dirty="0"/>
                        <a:t>Missing value imputation improves clustering and interpretation of gene expression microarray data</a:t>
                      </a:r>
                      <a:r>
                        <a:rPr lang="en-GB" sz="1150" dirty="0"/>
                        <a:t>. BMC Bioinformatics, 9(202), 2008.</a:t>
                      </a:r>
                      <a:endParaRPr lang="en-DE" sz="1150" dirty="0"/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974998"/>
                  </a:ext>
                </a:extLst>
              </a:tr>
              <a:tr h="384826">
                <a:tc>
                  <a:txBody>
                    <a:bodyPr/>
                    <a:lstStyle/>
                    <a:p>
                      <a:r>
                        <a:rPr lang="en-DE" sz="1150" dirty="0"/>
                        <a:t>[12]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D. Wang et al. </a:t>
                      </a:r>
                      <a:r>
                        <a:rPr lang="en-GB" sz="1150" i="1" dirty="0"/>
                        <a:t>Effects of replacing the unreliable </a:t>
                      </a:r>
                      <a:r>
                        <a:rPr lang="en-GB" sz="1150" i="1" dirty="0" err="1"/>
                        <a:t>cdna</a:t>
                      </a:r>
                      <a:r>
                        <a:rPr lang="en-GB" sz="1150" i="1" dirty="0"/>
                        <a:t> microarray measurements on the disease classification based on gene expression profiles and functional modules</a:t>
                      </a:r>
                      <a:r>
                        <a:rPr lang="en-GB" sz="1150" dirty="0"/>
                        <a:t>. Bioinformatics, 22(23):2883–2889, 2006.</a:t>
                      </a:r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696699"/>
                  </a:ext>
                </a:extLst>
              </a:tr>
              <a:tr h="384826">
                <a:tc>
                  <a:txBody>
                    <a:bodyPr/>
                    <a:lstStyle/>
                    <a:p>
                      <a:r>
                        <a:rPr lang="en-DE" sz="1150" dirty="0"/>
                        <a:t>[13]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M. </a:t>
                      </a:r>
                      <a:r>
                        <a:rPr lang="en-GB" sz="1150" dirty="0" err="1"/>
                        <a:t>Celton</a:t>
                      </a:r>
                      <a:r>
                        <a:rPr lang="en-GB" sz="1150" dirty="0"/>
                        <a:t> et al. </a:t>
                      </a:r>
                      <a:r>
                        <a:rPr lang="en-GB" sz="1150" i="1" dirty="0"/>
                        <a:t>Comparative analysis of missing value imputation meth- </a:t>
                      </a:r>
                      <a:r>
                        <a:rPr lang="en-GB" sz="1150" i="1" dirty="0" err="1"/>
                        <a:t>ods</a:t>
                      </a:r>
                      <a:r>
                        <a:rPr lang="en-GB" sz="1150" i="1" dirty="0"/>
                        <a:t> to improve clustering and interpretation of microarray experiments</a:t>
                      </a:r>
                      <a:r>
                        <a:rPr lang="en-GB" sz="1150" dirty="0"/>
                        <a:t>. BMC Bioinformatics, 11(15), 2010.</a:t>
                      </a:r>
                      <a:endParaRPr lang="en-DE" sz="1150" dirty="0"/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235500"/>
                  </a:ext>
                </a:extLst>
              </a:tr>
              <a:tr h="228668">
                <a:tc>
                  <a:txBody>
                    <a:bodyPr/>
                    <a:lstStyle/>
                    <a:p>
                      <a:r>
                        <a:rPr lang="en-DE" sz="1150" dirty="0"/>
                        <a:t>[14]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50" dirty="0"/>
                        <a:t>M. </a:t>
                      </a:r>
                      <a:r>
                        <a:rPr lang="en-GB" sz="1150" dirty="0" err="1"/>
                        <a:t>Deza</a:t>
                      </a:r>
                      <a:r>
                        <a:rPr lang="en-GB" sz="1150" dirty="0"/>
                        <a:t> and E. </a:t>
                      </a:r>
                      <a:r>
                        <a:rPr lang="en-GB" sz="1150" dirty="0" err="1"/>
                        <a:t>Deza</a:t>
                      </a:r>
                      <a:r>
                        <a:rPr lang="en-GB" sz="1150" dirty="0"/>
                        <a:t>. </a:t>
                      </a:r>
                      <a:r>
                        <a:rPr lang="en-GB" sz="1150" i="1" dirty="0" err="1"/>
                        <a:t>Encyclopedia</a:t>
                      </a:r>
                      <a:r>
                        <a:rPr lang="en-GB" sz="1150" i="1" dirty="0"/>
                        <a:t> of Distances</a:t>
                      </a:r>
                      <a:r>
                        <a:rPr lang="en-GB" sz="1150" dirty="0"/>
                        <a:t>. Springer Dordrecht Heidelberg London New York, 2009.</a:t>
                      </a:r>
                      <a:endParaRPr lang="en-DE" sz="1150" dirty="0"/>
                    </a:p>
                  </a:txBody>
                  <a:tcPr marL="36000" marR="36000" marT="36000" marB="3600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245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22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DDC9950-A27C-794B-9EA6-AC057857F36F}"/>
              </a:ext>
            </a:extLst>
          </p:cNvPr>
          <p:cNvGraphicFramePr>
            <a:graphicFrameLocks noGrp="1"/>
          </p:cNvGraphicFramePr>
          <p:nvPr/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4671012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3488280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3488280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134564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6988772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0A872A-80B0-D244-847B-C2ECA053520F}"/>
              </a:ext>
            </a:extLst>
          </p:cNvPr>
          <p:cNvSpPr txBox="1"/>
          <p:nvPr/>
        </p:nvSpPr>
        <p:spPr>
          <a:xfrm>
            <a:off x="3751562" y="1300905"/>
            <a:ext cx="415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Problem: </a:t>
            </a:r>
          </a:p>
          <a:p>
            <a:r>
              <a:rPr lang="en-DE" dirty="0"/>
              <a:t>How can we fill the missing values in order to optimize cluster performance?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1291B2-8A88-1DAD-04F8-06F5E685E059}"/>
              </a:ext>
            </a:extLst>
          </p:cNvPr>
          <p:cNvCxnSpPr>
            <a:cxnSpLocks/>
          </p:cNvCxnSpPr>
          <p:nvPr/>
        </p:nvCxnSpPr>
        <p:spPr>
          <a:xfrm>
            <a:off x="3563888" y="4316370"/>
            <a:ext cx="4464496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2D2EE9-D541-C2F0-DA2B-8A60ACE0AD0E}"/>
              </a:ext>
            </a:extLst>
          </p:cNvPr>
          <p:cNvCxnSpPr>
            <a:cxnSpLocks/>
          </p:cNvCxnSpPr>
          <p:nvPr/>
        </p:nvCxnSpPr>
        <p:spPr>
          <a:xfrm>
            <a:off x="3563888" y="5042012"/>
            <a:ext cx="4464496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AFFEBB-C362-0F52-A9D7-4642F2FCD8A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07016" y="2564904"/>
            <a:ext cx="0" cy="303961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44FEDF-C8F4-80A2-02FF-3B4240CAD830}"/>
              </a:ext>
            </a:extLst>
          </p:cNvPr>
          <p:cNvCxnSpPr>
            <a:cxnSpLocks/>
          </p:cNvCxnSpPr>
          <p:nvPr/>
        </p:nvCxnSpPr>
        <p:spPr>
          <a:xfrm>
            <a:off x="5170568" y="2564904"/>
            <a:ext cx="0" cy="303961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E9D36F-3FC3-AD73-6FBD-36ACBDD8BF13}"/>
              </a:ext>
            </a:extLst>
          </p:cNvPr>
          <p:cNvCxnSpPr>
            <a:cxnSpLocks/>
          </p:cNvCxnSpPr>
          <p:nvPr/>
        </p:nvCxnSpPr>
        <p:spPr>
          <a:xfrm>
            <a:off x="7024776" y="2564904"/>
            <a:ext cx="0" cy="303961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71012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71012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15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4A298-B844-1E2E-03B4-09B37BDC495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1844824"/>
            <a:ext cx="4957860" cy="4330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250AE0-794F-1137-F0C9-C4531770DDF5}"/>
              </a:ext>
            </a:extLst>
          </p:cNvPr>
          <p:cNvSpPr txBox="1"/>
          <p:nvPr/>
        </p:nvSpPr>
        <p:spPr>
          <a:xfrm>
            <a:off x="3296715" y="1385095"/>
            <a:ext cx="255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Impact of MV imputation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E2CAA06-1C41-8637-8C6B-D09E0501CA48}"/>
              </a:ext>
            </a:extLst>
          </p:cNvPr>
          <p:cNvSpPr/>
          <p:nvPr/>
        </p:nvSpPr>
        <p:spPr>
          <a:xfrm>
            <a:off x="6075504" y="4292943"/>
            <a:ext cx="2304256" cy="1076341"/>
          </a:xfrm>
          <a:custGeom>
            <a:avLst/>
            <a:gdLst>
              <a:gd name="connsiteX0" fmla="*/ 0 w 1981200"/>
              <a:gd name="connsiteY0" fmla="*/ 879099 h 888064"/>
              <a:gd name="connsiteX1" fmla="*/ 286870 w 1981200"/>
              <a:gd name="connsiteY1" fmla="*/ 690841 h 888064"/>
              <a:gd name="connsiteX2" fmla="*/ 510988 w 1981200"/>
              <a:gd name="connsiteY2" fmla="*/ 36417 h 888064"/>
              <a:gd name="connsiteX3" fmla="*/ 744070 w 1981200"/>
              <a:gd name="connsiteY3" fmla="*/ 699805 h 888064"/>
              <a:gd name="connsiteX4" fmla="*/ 1129553 w 1981200"/>
              <a:gd name="connsiteY4" fmla="*/ 825311 h 888064"/>
              <a:gd name="connsiteX5" fmla="*/ 1488141 w 1981200"/>
              <a:gd name="connsiteY5" fmla="*/ 558 h 888064"/>
              <a:gd name="connsiteX6" fmla="*/ 1748117 w 1981200"/>
              <a:gd name="connsiteY6" fmla="*/ 699805 h 888064"/>
              <a:gd name="connsiteX7" fmla="*/ 1981200 w 1981200"/>
              <a:gd name="connsiteY7" fmla="*/ 888064 h 888064"/>
              <a:gd name="connsiteX0" fmla="*/ 0 w 1981200"/>
              <a:gd name="connsiteY0" fmla="*/ 1067223 h 1076411"/>
              <a:gd name="connsiteX1" fmla="*/ 286870 w 1981200"/>
              <a:gd name="connsiteY1" fmla="*/ 878965 h 1076411"/>
              <a:gd name="connsiteX2" fmla="*/ 510988 w 1981200"/>
              <a:gd name="connsiteY2" fmla="*/ 224541 h 1076411"/>
              <a:gd name="connsiteX3" fmla="*/ 744070 w 1981200"/>
              <a:gd name="connsiteY3" fmla="*/ 887929 h 1076411"/>
              <a:gd name="connsiteX4" fmla="*/ 1129553 w 1981200"/>
              <a:gd name="connsiteY4" fmla="*/ 1013435 h 1076411"/>
              <a:gd name="connsiteX5" fmla="*/ 1488141 w 1981200"/>
              <a:gd name="connsiteY5" fmla="*/ 423 h 1076411"/>
              <a:gd name="connsiteX6" fmla="*/ 1748117 w 1981200"/>
              <a:gd name="connsiteY6" fmla="*/ 887929 h 1076411"/>
              <a:gd name="connsiteX7" fmla="*/ 1981200 w 1981200"/>
              <a:gd name="connsiteY7" fmla="*/ 1076188 h 1076411"/>
              <a:gd name="connsiteX0" fmla="*/ 0 w 1981200"/>
              <a:gd name="connsiteY0" fmla="*/ 1067223 h 1084157"/>
              <a:gd name="connsiteX1" fmla="*/ 286870 w 1981200"/>
              <a:gd name="connsiteY1" fmla="*/ 878965 h 1084157"/>
              <a:gd name="connsiteX2" fmla="*/ 510988 w 1981200"/>
              <a:gd name="connsiteY2" fmla="*/ 423 h 1084157"/>
              <a:gd name="connsiteX3" fmla="*/ 744070 w 1981200"/>
              <a:gd name="connsiteY3" fmla="*/ 887929 h 1084157"/>
              <a:gd name="connsiteX4" fmla="*/ 1129553 w 1981200"/>
              <a:gd name="connsiteY4" fmla="*/ 1013435 h 1084157"/>
              <a:gd name="connsiteX5" fmla="*/ 1488141 w 1981200"/>
              <a:gd name="connsiteY5" fmla="*/ 423 h 1084157"/>
              <a:gd name="connsiteX6" fmla="*/ 1748117 w 1981200"/>
              <a:gd name="connsiteY6" fmla="*/ 887929 h 1084157"/>
              <a:gd name="connsiteX7" fmla="*/ 1981200 w 1981200"/>
              <a:gd name="connsiteY7" fmla="*/ 1076188 h 1084157"/>
              <a:gd name="connsiteX0" fmla="*/ 0 w 1981200"/>
              <a:gd name="connsiteY0" fmla="*/ 1067223 h 1076188"/>
              <a:gd name="connsiteX1" fmla="*/ 286870 w 1981200"/>
              <a:gd name="connsiteY1" fmla="*/ 878965 h 1076188"/>
              <a:gd name="connsiteX2" fmla="*/ 510988 w 1981200"/>
              <a:gd name="connsiteY2" fmla="*/ 423 h 1076188"/>
              <a:gd name="connsiteX3" fmla="*/ 736363 w 1981200"/>
              <a:gd name="connsiteY3" fmla="*/ 807246 h 1076188"/>
              <a:gd name="connsiteX4" fmla="*/ 1129553 w 1981200"/>
              <a:gd name="connsiteY4" fmla="*/ 1013435 h 1076188"/>
              <a:gd name="connsiteX5" fmla="*/ 1488141 w 1981200"/>
              <a:gd name="connsiteY5" fmla="*/ 423 h 1076188"/>
              <a:gd name="connsiteX6" fmla="*/ 1748117 w 1981200"/>
              <a:gd name="connsiteY6" fmla="*/ 887929 h 1076188"/>
              <a:gd name="connsiteX7" fmla="*/ 1981200 w 1981200"/>
              <a:gd name="connsiteY7" fmla="*/ 1076188 h 1076188"/>
              <a:gd name="connsiteX0" fmla="*/ 0 w 1981200"/>
              <a:gd name="connsiteY0" fmla="*/ 1067223 h 1076188"/>
              <a:gd name="connsiteX1" fmla="*/ 286870 w 1981200"/>
              <a:gd name="connsiteY1" fmla="*/ 807248 h 1076188"/>
              <a:gd name="connsiteX2" fmla="*/ 510988 w 1981200"/>
              <a:gd name="connsiteY2" fmla="*/ 423 h 1076188"/>
              <a:gd name="connsiteX3" fmla="*/ 736363 w 1981200"/>
              <a:gd name="connsiteY3" fmla="*/ 807246 h 1076188"/>
              <a:gd name="connsiteX4" fmla="*/ 1129553 w 1981200"/>
              <a:gd name="connsiteY4" fmla="*/ 1013435 h 1076188"/>
              <a:gd name="connsiteX5" fmla="*/ 1488141 w 1981200"/>
              <a:gd name="connsiteY5" fmla="*/ 423 h 1076188"/>
              <a:gd name="connsiteX6" fmla="*/ 1748117 w 1981200"/>
              <a:gd name="connsiteY6" fmla="*/ 887929 h 1076188"/>
              <a:gd name="connsiteX7" fmla="*/ 1981200 w 1981200"/>
              <a:gd name="connsiteY7" fmla="*/ 1076188 h 1076188"/>
              <a:gd name="connsiteX0" fmla="*/ 0 w 1981200"/>
              <a:gd name="connsiteY0" fmla="*/ 1067097 h 1076062"/>
              <a:gd name="connsiteX1" fmla="*/ 286870 w 1981200"/>
              <a:gd name="connsiteY1" fmla="*/ 807122 h 1076062"/>
              <a:gd name="connsiteX2" fmla="*/ 510988 w 1981200"/>
              <a:gd name="connsiteY2" fmla="*/ 297 h 1076062"/>
              <a:gd name="connsiteX3" fmla="*/ 736363 w 1981200"/>
              <a:gd name="connsiteY3" fmla="*/ 807120 h 1076062"/>
              <a:gd name="connsiteX4" fmla="*/ 1198924 w 1981200"/>
              <a:gd name="connsiteY4" fmla="*/ 789191 h 1076062"/>
              <a:gd name="connsiteX5" fmla="*/ 1488141 w 1981200"/>
              <a:gd name="connsiteY5" fmla="*/ 297 h 1076062"/>
              <a:gd name="connsiteX6" fmla="*/ 1748117 w 1981200"/>
              <a:gd name="connsiteY6" fmla="*/ 887803 h 1076062"/>
              <a:gd name="connsiteX7" fmla="*/ 1981200 w 1981200"/>
              <a:gd name="connsiteY7" fmla="*/ 1076062 h 1076062"/>
              <a:gd name="connsiteX0" fmla="*/ 0 w 1981200"/>
              <a:gd name="connsiteY0" fmla="*/ 1067094 h 1076059"/>
              <a:gd name="connsiteX1" fmla="*/ 286870 w 1981200"/>
              <a:gd name="connsiteY1" fmla="*/ 807119 h 1076059"/>
              <a:gd name="connsiteX2" fmla="*/ 510988 w 1981200"/>
              <a:gd name="connsiteY2" fmla="*/ 294 h 1076059"/>
              <a:gd name="connsiteX3" fmla="*/ 736363 w 1981200"/>
              <a:gd name="connsiteY3" fmla="*/ 762293 h 1076059"/>
              <a:gd name="connsiteX4" fmla="*/ 1198924 w 1981200"/>
              <a:gd name="connsiteY4" fmla="*/ 789188 h 1076059"/>
              <a:gd name="connsiteX5" fmla="*/ 1488141 w 1981200"/>
              <a:gd name="connsiteY5" fmla="*/ 294 h 1076059"/>
              <a:gd name="connsiteX6" fmla="*/ 1748117 w 1981200"/>
              <a:gd name="connsiteY6" fmla="*/ 887800 h 1076059"/>
              <a:gd name="connsiteX7" fmla="*/ 1981200 w 1981200"/>
              <a:gd name="connsiteY7" fmla="*/ 1076059 h 1076059"/>
              <a:gd name="connsiteX0" fmla="*/ 0 w 1981200"/>
              <a:gd name="connsiteY0" fmla="*/ 1068024 h 1076989"/>
              <a:gd name="connsiteX1" fmla="*/ 286870 w 1981200"/>
              <a:gd name="connsiteY1" fmla="*/ 808049 h 1076989"/>
              <a:gd name="connsiteX2" fmla="*/ 510988 w 1981200"/>
              <a:gd name="connsiteY2" fmla="*/ 1224 h 1076989"/>
              <a:gd name="connsiteX3" fmla="*/ 713240 w 1981200"/>
              <a:gd name="connsiteY3" fmla="*/ 628753 h 1076989"/>
              <a:gd name="connsiteX4" fmla="*/ 1198924 w 1981200"/>
              <a:gd name="connsiteY4" fmla="*/ 790118 h 1076989"/>
              <a:gd name="connsiteX5" fmla="*/ 1488141 w 1981200"/>
              <a:gd name="connsiteY5" fmla="*/ 1224 h 1076989"/>
              <a:gd name="connsiteX6" fmla="*/ 1748117 w 1981200"/>
              <a:gd name="connsiteY6" fmla="*/ 888730 h 1076989"/>
              <a:gd name="connsiteX7" fmla="*/ 1981200 w 1981200"/>
              <a:gd name="connsiteY7" fmla="*/ 1076989 h 1076989"/>
              <a:gd name="connsiteX0" fmla="*/ 0 w 1981200"/>
              <a:gd name="connsiteY0" fmla="*/ 1068155 h 1077120"/>
              <a:gd name="connsiteX1" fmla="*/ 286870 w 1981200"/>
              <a:gd name="connsiteY1" fmla="*/ 808180 h 1077120"/>
              <a:gd name="connsiteX2" fmla="*/ 510988 w 1981200"/>
              <a:gd name="connsiteY2" fmla="*/ 1355 h 1077120"/>
              <a:gd name="connsiteX3" fmla="*/ 713240 w 1981200"/>
              <a:gd name="connsiteY3" fmla="*/ 628884 h 1077120"/>
              <a:gd name="connsiteX4" fmla="*/ 1198924 w 1981200"/>
              <a:gd name="connsiteY4" fmla="*/ 790249 h 1077120"/>
              <a:gd name="connsiteX5" fmla="*/ 1488141 w 1981200"/>
              <a:gd name="connsiteY5" fmla="*/ 1355 h 1077120"/>
              <a:gd name="connsiteX6" fmla="*/ 1748117 w 1981200"/>
              <a:gd name="connsiteY6" fmla="*/ 888861 h 1077120"/>
              <a:gd name="connsiteX7" fmla="*/ 1981200 w 1981200"/>
              <a:gd name="connsiteY7" fmla="*/ 1077120 h 1077120"/>
              <a:gd name="connsiteX0" fmla="*/ 0 w 1981200"/>
              <a:gd name="connsiteY0" fmla="*/ 1068038 h 1077003"/>
              <a:gd name="connsiteX1" fmla="*/ 286870 w 1981200"/>
              <a:gd name="connsiteY1" fmla="*/ 808063 h 1077003"/>
              <a:gd name="connsiteX2" fmla="*/ 510988 w 1981200"/>
              <a:gd name="connsiteY2" fmla="*/ 1238 h 1077003"/>
              <a:gd name="connsiteX3" fmla="*/ 713240 w 1981200"/>
              <a:gd name="connsiteY3" fmla="*/ 628767 h 1077003"/>
              <a:gd name="connsiteX4" fmla="*/ 1137261 w 1981200"/>
              <a:gd name="connsiteY4" fmla="*/ 825991 h 1077003"/>
              <a:gd name="connsiteX5" fmla="*/ 1488141 w 1981200"/>
              <a:gd name="connsiteY5" fmla="*/ 1238 h 1077003"/>
              <a:gd name="connsiteX6" fmla="*/ 1748117 w 1981200"/>
              <a:gd name="connsiteY6" fmla="*/ 888744 h 1077003"/>
              <a:gd name="connsiteX7" fmla="*/ 1981200 w 1981200"/>
              <a:gd name="connsiteY7" fmla="*/ 1077003 h 1077003"/>
              <a:gd name="connsiteX0" fmla="*/ 0 w 1981200"/>
              <a:gd name="connsiteY0" fmla="*/ 1068038 h 1077003"/>
              <a:gd name="connsiteX1" fmla="*/ 286870 w 1981200"/>
              <a:gd name="connsiteY1" fmla="*/ 808063 h 1077003"/>
              <a:gd name="connsiteX2" fmla="*/ 510988 w 1981200"/>
              <a:gd name="connsiteY2" fmla="*/ 1238 h 1077003"/>
              <a:gd name="connsiteX3" fmla="*/ 713240 w 1981200"/>
              <a:gd name="connsiteY3" fmla="*/ 628767 h 1077003"/>
              <a:gd name="connsiteX4" fmla="*/ 1137261 w 1981200"/>
              <a:gd name="connsiteY4" fmla="*/ 825991 h 1077003"/>
              <a:gd name="connsiteX5" fmla="*/ 1488141 w 1981200"/>
              <a:gd name="connsiteY5" fmla="*/ 1238 h 1077003"/>
              <a:gd name="connsiteX6" fmla="*/ 1709578 w 1981200"/>
              <a:gd name="connsiteY6" fmla="*/ 870815 h 1077003"/>
              <a:gd name="connsiteX7" fmla="*/ 1981200 w 1981200"/>
              <a:gd name="connsiteY7" fmla="*/ 1077003 h 1077003"/>
              <a:gd name="connsiteX0" fmla="*/ 0 w 1981200"/>
              <a:gd name="connsiteY0" fmla="*/ 1068124 h 1077089"/>
              <a:gd name="connsiteX1" fmla="*/ 286870 w 1981200"/>
              <a:gd name="connsiteY1" fmla="*/ 808149 h 1077089"/>
              <a:gd name="connsiteX2" fmla="*/ 510988 w 1981200"/>
              <a:gd name="connsiteY2" fmla="*/ 1324 h 1077089"/>
              <a:gd name="connsiteX3" fmla="*/ 713240 w 1981200"/>
              <a:gd name="connsiteY3" fmla="*/ 628853 h 1077089"/>
              <a:gd name="connsiteX4" fmla="*/ 1137261 w 1981200"/>
              <a:gd name="connsiteY4" fmla="*/ 826077 h 1077089"/>
              <a:gd name="connsiteX5" fmla="*/ 1488141 w 1981200"/>
              <a:gd name="connsiteY5" fmla="*/ 1324 h 1077089"/>
              <a:gd name="connsiteX6" fmla="*/ 1709578 w 1981200"/>
              <a:gd name="connsiteY6" fmla="*/ 870901 h 1077089"/>
              <a:gd name="connsiteX7" fmla="*/ 1981200 w 1981200"/>
              <a:gd name="connsiteY7" fmla="*/ 1077089 h 1077089"/>
              <a:gd name="connsiteX0" fmla="*/ 0 w 1981200"/>
              <a:gd name="connsiteY0" fmla="*/ 1066858 h 1075823"/>
              <a:gd name="connsiteX1" fmla="*/ 286870 w 1981200"/>
              <a:gd name="connsiteY1" fmla="*/ 806883 h 1075823"/>
              <a:gd name="connsiteX2" fmla="*/ 477431 w 1981200"/>
              <a:gd name="connsiteY2" fmla="*/ 234234 h 1075823"/>
              <a:gd name="connsiteX3" fmla="*/ 713240 w 1981200"/>
              <a:gd name="connsiteY3" fmla="*/ 627587 h 1075823"/>
              <a:gd name="connsiteX4" fmla="*/ 1137261 w 1981200"/>
              <a:gd name="connsiteY4" fmla="*/ 824811 h 1075823"/>
              <a:gd name="connsiteX5" fmla="*/ 1488141 w 1981200"/>
              <a:gd name="connsiteY5" fmla="*/ 58 h 1075823"/>
              <a:gd name="connsiteX6" fmla="*/ 1709578 w 1981200"/>
              <a:gd name="connsiteY6" fmla="*/ 869635 h 1075823"/>
              <a:gd name="connsiteX7" fmla="*/ 1981200 w 1981200"/>
              <a:gd name="connsiteY7" fmla="*/ 1075823 h 1075823"/>
              <a:gd name="connsiteX0" fmla="*/ 0 w 1981200"/>
              <a:gd name="connsiteY0" fmla="*/ 1066858 h 1075823"/>
              <a:gd name="connsiteX1" fmla="*/ 286870 w 1981200"/>
              <a:gd name="connsiteY1" fmla="*/ 806883 h 1075823"/>
              <a:gd name="connsiteX2" fmla="*/ 477431 w 1981200"/>
              <a:gd name="connsiteY2" fmla="*/ 234234 h 1075823"/>
              <a:gd name="connsiteX3" fmla="*/ 727621 w 1981200"/>
              <a:gd name="connsiteY3" fmla="*/ 744675 h 1075823"/>
              <a:gd name="connsiteX4" fmla="*/ 1137261 w 1981200"/>
              <a:gd name="connsiteY4" fmla="*/ 824811 h 1075823"/>
              <a:gd name="connsiteX5" fmla="*/ 1488141 w 1981200"/>
              <a:gd name="connsiteY5" fmla="*/ 58 h 1075823"/>
              <a:gd name="connsiteX6" fmla="*/ 1709578 w 1981200"/>
              <a:gd name="connsiteY6" fmla="*/ 869635 h 1075823"/>
              <a:gd name="connsiteX7" fmla="*/ 1981200 w 1981200"/>
              <a:gd name="connsiteY7" fmla="*/ 1075823 h 1075823"/>
              <a:gd name="connsiteX0" fmla="*/ 0 w 1981200"/>
              <a:gd name="connsiteY0" fmla="*/ 1067376 h 1076341"/>
              <a:gd name="connsiteX1" fmla="*/ 286870 w 1981200"/>
              <a:gd name="connsiteY1" fmla="*/ 807401 h 1076341"/>
              <a:gd name="connsiteX2" fmla="*/ 477431 w 1981200"/>
              <a:gd name="connsiteY2" fmla="*/ 234752 h 1076341"/>
              <a:gd name="connsiteX3" fmla="*/ 727621 w 1981200"/>
              <a:gd name="connsiteY3" fmla="*/ 745193 h 1076341"/>
              <a:gd name="connsiteX4" fmla="*/ 1166025 w 1981200"/>
              <a:gd name="connsiteY4" fmla="*/ 736119 h 1076341"/>
              <a:gd name="connsiteX5" fmla="*/ 1488141 w 1981200"/>
              <a:gd name="connsiteY5" fmla="*/ 576 h 1076341"/>
              <a:gd name="connsiteX6" fmla="*/ 1709578 w 1981200"/>
              <a:gd name="connsiteY6" fmla="*/ 870153 h 1076341"/>
              <a:gd name="connsiteX7" fmla="*/ 1981200 w 1981200"/>
              <a:gd name="connsiteY7" fmla="*/ 1076341 h 1076341"/>
              <a:gd name="connsiteX0" fmla="*/ 0 w 1981200"/>
              <a:gd name="connsiteY0" fmla="*/ 1067376 h 1076341"/>
              <a:gd name="connsiteX1" fmla="*/ 303249 w 1981200"/>
              <a:gd name="connsiteY1" fmla="*/ 835976 h 1076341"/>
              <a:gd name="connsiteX2" fmla="*/ 477431 w 1981200"/>
              <a:gd name="connsiteY2" fmla="*/ 234752 h 1076341"/>
              <a:gd name="connsiteX3" fmla="*/ 727621 w 1981200"/>
              <a:gd name="connsiteY3" fmla="*/ 745193 h 1076341"/>
              <a:gd name="connsiteX4" fmla="*/ 1166025 w 1981200"/>
              <a:gd name="connsiteY4" fmla="*/ 736119 h 1076341"/>
              <a:gd name="connsiteX5" fmla="*/ 1488141 w 1981200"/>
              <a:gd name="connsiteY5" fmla="*/ 576 h 1076341"/>
              <a:gd name="connsiteX6" fmla="*/ 1709578 w 1981200"/>
              <a:gd name="connsiteY6" fmla="*/ 870153 h 1076341"/>
              <a:gd name="connsiteX7" fmla="*/ 1981200 w 1981200"/>
              <a:gd name="connsiteY7" fmla="*/ 1076341 h 1076341"/>
              <a:gd name="connsiteX0" fmla="*/ 0 w 1981200"/>
              <a:gd name="connsiteY0" fmla="*/ 1067376 h 1076341"/>
              <a:gd name="connsiteX1" fmla="*/ 303249 w 1981200"/>
              <a:gd name="connsiteY1" fmla="*/ 835976 h 1076341"/>
              <a:gd name="connsiteX2" fmla="*/ 477431 w 1981200"/>
              <a:gd name="connsiteY2" fmla="*/ 234752 h 1076341"/>
              <a:gd name="connsiteX3" fmla="*/ 727621 w 1981200"/>
              <a:gd name="connsiteY3" fmla="*/ 745193 h 1076341"/>
              <a:gd name="connsiteX4" fmla="*/ 1166025 w 1981200"/>
              <a:gd name="connsiteY4" fmla="*/ 736119 h 1076341"/>
              <a:gd name="connsiteX5" fmla="*/ 1488141 w 1981200"/>
              <a:gd name="connsiteY5" fmla="*/ 576 h 1076341"/>
              <a:gd name="connsiteX6" fmla="*/ 1709578 w 1981200"/>
              <a:gd name="connsiteY6" fmla="*/ 870153 h 1076341"/>
              <a:gd name="connsiteX7" fmla="*/ 1981200 w 1981200"/>
              <a:gd name="connsiteY7" fmla="*/ 1076341 h 1076341"/>
              <a:gd name="connsiteX0" fmla="*/ 0 w 1981200"/>
              <a:gd name="connsiteY0" fmla="*/ 1067376 h 1076341"/>
              <a:gd name="connsiteX1" fmla="*/ 298677 w 1981200"/>
              <a:gd name="connsiteY1" fmla="*/ 825343 h 1076341"/>
              <a:gd name="connsiteX2" fmla="*/ 477431 w 1981200"/>
              <a:gd name="connsiteY2" fmla="*/ 234752 h 1076341"/>
              <a:gd name="connsiteX3" fmla="*/ 727621 w 1981200"/>
              <a:gd name="connsiteY3" fmla="*/ 745193 h 1076341"/>
              <a:gd name="connsiteX4" fmla="*/ 1166025 w 1981200"/>
              <a:gd name="connsiteY4" fmla="*/ 736119 h 1076341"/>
              <a:gd name="connsiteX5" fmla="*/ 1488141 w 1981200"/>
              <a:gd name="connsiteY5" fmla="*/ 576 h 1076341"/>
              <a:gd name="connsiteX6" fmla="*/ 1709578 w 1981200"/>
              <a:gd name="connsiteY6" fmla="*/ 870153 h 1076341"/>
              <a:gd name="connsiteX7" fmla="*/ 1981200 w 1981200"/>
              <a:gd name="connsiteY7" fmla="*/ 1076341 h 107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1200" h="1076341">
                <a:moveTo>
                  <a:pt x="0" y="1067376"/>
                </a:moveTo>
                <a:cubicBezTo>
                  <a:pt x="100852" y="1043470"/>
                  <a:pt x="237389" y="980063"/>
                  <a:pt x="298677" y="825343"/>
                </a:cubicBezTo>
                <a:cubicBezTo>
                  <a:pt x="359965" y="670623"/>
                  <a:pt x="405940" y="248110"/>
                  <a:pt x="477431" y="234752"/>
                </a:cubicBezTo>
                <a:cubicBezTo>
                  <a:pt x="548922" y="221394"/>
                  <a:pt x="612855" y="661632"/>
                  <a:pt x="727621" y="745193"/>
                </a:cubicBezTo>
                <a:cubicBezTo>
                  <a:pt x="842387" y="828754"/>
                  <a:pt x="1039272" y="860222"/>
                  <a:pt x="1166025" y="736119"/>
                </a:cubicBezTo>
                <a:cubicBezTo>
                  <a:pt x="1292778" y="612016"/>
                  <a:pt x="1397549" y="-21763"/>
                  <a:pt x="1488141" y="576"/>
                </a:cubicBezTo>
                <a:cubicBezTo>
                  <a:pt x="1578733" y="22915"/>
                  <a:pt x="1627402" y="722235"/>
                  <a:pt x="1709578" y="870153"/>
                </a:cubicBezTo>
                <a:cubicBezTo>
                  <a:pt x="1791754" y="1018071"/>
                  <a:pt x="1905746" y="1056170"/>
                  <a:pt x="1981200" y="107634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7CFAE9C-D720-12B3-EE8A-DAC874DDBE64}"/>
              </a:ext>
            </a:extLst>
          </p:cNvPr>
          <p:cNvSpPr/>
          <p:nvPr/>
        </p:nvSpPr>
        <p:spPr>
          <a:xfrm>
            <a:off x="6050025" y="4293096"/>
            <a:ext cx="2304256" cy="1076411"/>
          </a:xfrm>
          <a:custGeom>
            <a:avLst/>
            <a:gdLst>
              <a:gd name="connsiteX0" fmla="*/ 0 w 1981200"/>
              <a:gd name="connsiteY0" fmla="*/ 879099 h 888064"/>
              <a:gd name="connsiteX1" fmla="*/ 286870 w 1981200"/>
              <a:gd name="connsiteY1" fmla="*/ 690841 h 888064"/>
              <a:gd name="connsiteX2" fmla="*/ 510988 w 1981200"/>
              <a:gd name="connsiteY2" fmla="*/ 36417 h 888064"/>
              <a:gd name="connsiteX3" fmla="*/ 744070 w 1981200"/>
              <a:gd name="connsiteY3" fmla="*/ 699805 h 888064"/>
              <a:gd name="connsiteX4" fmla="*/ 1129553 w 1981200"/>
              <a:gd name="connsiteY4" fmla="*/ 825311 h 888064"/>
              <a:gd name="connsiteX5" fmla="*/ 1488141 w 1981200"/>
              <a:gd name="connsiteY5" fmla="*/ 558 h 888064"/>
              <a:gd name="connsiteX6" fmla="*/ 1748117 w 1981200"/>
              <a:gd name="connsiteY6" fmla="*/ 699805 h 888064"/>
              <a:gd name="connsiteX7" fmla="*/ 1981200 w 1981200"/>
              <a:gd name="connsiteY7" fmla="*/ 888064 h 888064"/>
              <a:gd name="connsiteX0" fmla="*/ 0 w 1981200"/>
              <a:gd name="connsiteY0" fmla="*/ 1067223 h 1076411"/>
              <a:gd name="connsiteX1" fmla="*/ 286870 w 1981200"/>
              <a:gd name="connsiteY1" fmla="*/ 878965 h 1076411"/>
              <a:gd name="connsiteX2" fmla="*/ 510988 w 1981200"/>
              <a:gd name="connsiteY2" fmla="*/ 224541 h 1076411"/>
              <a:gd name="connsiteX3" fmla="*/ 744070 w 1981200"/>
              <a:gd name="connsiteY3" fmla="*/ 887929 h 1076411"/>
              <a:gd name="connsiteX4" fmla="*/ 1129553 w 1981200"/>
              <a:gd name="connsiteY4" fmla="*/ 1013435 h 1076411"/>
              <a:gd name="connsiteX5" fmla="*/ 1488141 w 1981200"/>
              <a:gd name="connsiteY5" fmla="*/ 423 h 1076411"/>
              <a:gd name="connsiteX6" fmla="*/ 1748117 w 1981200"/>
              <a:gd name="connsiteY6" fmla="*/ 887929 h 1076411"/>
              <a:gd name="connsiteX7" fmla="*/ 1981200 w 1981200"/>
              <a:gd name="connsiteY7" fmla="*/ 1076188 h 107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1200" h="1076411">
                <a:moveTo>
                  <a:pt x="0" y="1067223"/>
                </a:moveTo>
                <a:cubicBezTo>
                  <a:pt x="100852" y="1043317"/>
                  <a:pt x="201705" y="1019412"/>
                  <a:pt x="286870" y="878965"/>
                </a:cubicBezTo>
                <a:cubicBezTo>
                  <a:pt x="372035" y="738518"/>
                  <a:pt x="434788" y="223047"/>
                  <a:pt x="510988" y="224541"/>
                </a:cubicBezTo>
                <a:cubicBezTo>
                  <a:pt x="587188" y="226035"/>
                  <a:pt x="640976" y="756447"/>
                  <a:pt x="744070" y="887929"/>
                </a:cubicBezTo>
                <a:cubicBezTo>
                  <a:pt x="847164" y="1019411"/>
                  <a:pt x="1005541" y="1161353"/>
                  <a:pt x="1129553" y="1013435"/>
                </a:cubicBezTo>
                <a:cubicBezTo>
                  <a:pt x="1253565" y="865517"/>
                  <a:pt x="1385047" y="21341"/>
                  <a:pt x="1488141" y="423"/>
                </a:cubicBezTo>
                <a:cubicBezTo>
                  <a:pt x="1591235" y="-20495"/>
                  <a:pt x="1665941" y="740011"/>
                  <a:pt x="1748117" y="887929"/>
                </a:cubicBezTo>
                <a:cubicBezTo>
                  <a:pt x="1830293" y="1035847"/>
                  <a:pt x="1905746" y="1056017"/>
                  <a:pt x="1981200" y="1076188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D5A4F20-DF4D-05CD-63C9-456CD849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810" y="1844824"/>
            <a:ext cx="2496971" cy="187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0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632B1-240E-5748-B728-BC36E45BD272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4016294" y="5049180"/>
            <a:ext cx="44012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EA2FFD-C955-144C-AAE7-EA345424DA6E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4016294" y="4316370"/>
            <a:ext cx="4401260" cy="1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23E2DE-6D71-5E47-BC31-61D03C860D97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7480782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E527F5-3E44-0843-9C0A-C1508182FBB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5626574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901A67-D18E-534D-A0B4-B7105479137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163022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DDC9950-A27C-794B-9EA6-AC05785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30455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4175152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663466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5127018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5127018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8362062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857436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3944286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3944286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663466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5127018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59057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94522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7444778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908326" y="500939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94522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7444778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7444778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590570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7444778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0A872A-80B0-D244-847B-C2ECA053520F}"/>
              </a:ext>
            </a:extLst>
          </p:cNvPr>
          <p:cNvSpPr txBox="1"/>
          <p:nvPr/>
        </p:nvSpPr>
        <p:spPr>
          <a:xfrm>
            <a:off x="2987832" y="1237497"/>
            <a:ext cx="55446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Learn filling values by optimizing cluster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Investigate influence of dataset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Explainability of model-based imputation strategies</a:t>
            </a: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D874EE82-0168-7D45-8CC0-DBF39773264A}"/>
              </a:ext>
            </a:extLst>
          </p:cNvPr>
          <p:cNvSpPr/>
          <p:nvPr/>
        </p:nvSpPr>
        <p:spPr>
          <a:xfrm>
            <a:off x="2729733" y="2872700"/>
            <a:ext cx="1388510" cy="1460653"/>
          </a:xfrm>
          <a:prstGeom prst="circularArrow">
            <a:avLst/>
          </a:prstGeom>
          <a:solidFill>
            <a:srgbClr val="3882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59" name="Circular Arrow 58">
            <a:extLst>
              <a:ext uri="{FF2B5EF4-FFF2-40B4-BE49-F238E27FC236}">
                <a16:creationId xmlns:a16="http://schemas.microsoft.com/office/drawing/2014/main" id="{BFC721C2-A155-1E44-8176-3297485D7901}"/>
              </a:ext>
            </a:extLst>
          </p:cNvPr>
          <p:cNvSpPr/>
          <p:nvPr/>
        </p:nvSpPr>
        <p:spPr>
          <a:xfrm flipH="1" flipV="1">
            <a:off x="2729733" y="3469979"/>
            <a:ext cx="1388510" cy="1460653"/>
          </a:xfrm>
          <a:prstGeom prst="circularArrow">
            <a:avLst/>
          </a:prstGeom>
          <a:solidFill>
            <a:srgbClr val="3882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161F4-BF09-744E-B12A-BF35A3EB092E}"/>
              </a:ext>
            </a:extLst>
          </p:cNvPr>
          <p:cNvSpPr txBox="1"/>
          <p:nvPr/>
        </p:nvSpPr>
        <p:spPr>
          <a:xfrm>
            <a:off x="3638490" y="3731811"/>
            <a:ext cx="210012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388249"/>
            </a:solidFill>
          </a:ln>
        </p:spPr>
        <p:txBody>
          <a:bodyPr wrap="none" rtlCol="0">
            <a:spAutoFit/>
          </a:bodyPr>
          <a:lstStyle/>
          <a:p>
            <a:r>
              <a:rPr lang="en-DE" dirty="0"/>
              <a:t>Cluster Performance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2843DA-06AD-944D-AB19-1D2E57511C42}"/>
              </a:ext>
            </a:extLst>
          </p:cNvPr>
          <p:cNvSpPr txBox="1"/>
          <p:nvPr/>
        </p:nvSpPr>
        <p:spPr>
          <a:xfrm>
            <a:off x="1652828" y="3731811"/>
            <a:ext cx="156004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388249"/>
            </a:solidFill>
          </a:ln>
        </p:spPr>
        <p:txBody>
          <a:bodyPr wrap="none" rtlCol="0">
            <a:spAutoFit/>
          </a:bodyPr>
          <a:lstStyle/>
          <a:p>
            <a:r>
              <a:rPr lang="en-DE" dirty="0"/>
              <a:t>Missing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18170-874D-B4F2-4CC4-53FF3606AA41}"/>
              </a:ext>
            </a:extLst>
          </p:cNvPr>
          <p:cNvSpPr txBox="1"/>
          <p:nvPr/>
        </p:nvSpPr>
        <p:spPr>
          <a:xfrm>
            <a:off x="3261049" y="3685644"/>
            <a:ext cx="32733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DE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36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679E-73F1-DF41-87D5-099CF722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6845-9283-454A-952F-FCD80545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Introduction</a:t>
            </a:r>
          </a:p>
          <a:p>
            <a:r>
              <a:rPr lang="en-DE" b="1" dirty="0"/>
              <a:t>Related Work</a:t>
            </a:r>
          </a:p>
          <a:p>
            <a:r>
              <a:rPr lang="en-DE" dirty="0"/>
              <a:t>Research Questions</a:t>
            </a:r>
          </a:p>
          <a:p>
            <a:r>
              <a:rPr lang="en-DE" dirty="0"/>
              <a:t>Concept</a:t>
            </a:r>
          </a:p>
          <a:p>
            <a:r>
              <a:rPr lang="en-DE" dirty="0"/>
              <a:t>Evaluation</a:t>
            </a:r>
          </a:p>
          <a:p>
            <a:r>
              <a:rPr lang="en-GB" dirty="0"/>
              <a:t>Experiments &amp; Results</a:t>
            </a:r>
          </a:p>
          <a:p>
            <a:r>
              <a:rPr lang="en-GB" dirty="0"/>
              <a:t>Conclusion &amp; Future Work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3D7FC-47D4-4C4C-8938-D9457385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F45BE-473A-B142-8B24-AF8423B1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5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548E-BBFC-6943-BB73-8920E62C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76807-FB1F-F548-A563-8C000D29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BFE06-C67C-584B-95A6-3E65BA2F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GB" smtClean="0"/>
              <a:t>8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91C289-634C-4040-896F-739D17CA45DC}"/>
              </a:ext>
            </a:extLst>
          </p:cNvPr>
          <p:cNvSpPr txBox="1">
            <a:spLocks/>
          </p:cNvSpPr>
          <p:nvPr/>
        </p:nvSpPr>
        <p:spPr>
          <a:xfrm>
            <a:off x="457200" y="1196753"/>
            <a:ext cx="2458616" cy="4929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800" b="1" dirty="0"/>
              <a:t>Imputation Strategies</a:t>
            </a:r>
            <a:br>
              <a:rPr lang="en-GB" sz="1800" b="1" dirty="0"/>
            </a:br>
            <a:endParaRPr lang="en-GB" sz="1800" b="1" dirty="0"/>
          </a:p>
          <a:p>
            <a:pPr marL="225425" indent="-217488"/>
            <a:r>
              <a:rPr lang="en-GB" sz="1800" dirty="0"/>
              <a:t>Deletion of data</a:t>
            </a:r>
          </a:p>
          <a:p>
            <a:pPr marL="225425" indent="-217488"/>
            <a:r>
              <a:rPr lang="en-GB" sz="1800" dirty="0"/>
              <a:t>Single Imputation</a:t>
            </a:r>
          </a:p>
          <a:p>
            <a:pPr marL="225425" indent="-217488"/>
            <a:r>
              <a:rPr lang="en-GB" sz="1800" dirty="0"/>
              <a:t>Multiple </a:t>
            </a:r>
            <a:br>
              <a:rPr lang="en-GB" sz="1800" dirty="0"/>
            </a:br>
            <a:r>
              <a:rPr lang="en-GB" sz="1800" dirty="0"/>
              <a:t>Imputation</a:t>
            </a:r>
            <a:r>
              <a:rPr lang="en-GB" sz="1800" baseline="30000" dirty="0"/>
              <a:t>[1]</a:t>
            </a:r>
          </a:p>
          <a:p>
            <a:pPr marL="225425" indent="-217488"/>
            <a:r>
              <a:rPr lang="en-GB" sz="1800" dirty="0"/>
              <a:t>ML-based Approaches</a:t>
            </a:r>
            <a:r>
              <a:rPr lang="en-GB" sz="1800" baseline="30000" dirty="0"/>
              <a:t>[2] [3] [4]</a:t>
            </a:r>
          </a:p>
          <a:p>
            <a:pPr marL="579438" lvl="1" indent="-261938"/>
            <a:r>
              <a:rPr lang="en-GB" sz="1500" dirty="0">
                <a:effectLst/>
                <a:latin typeface="CMR12"/>
              </a:rPr>
              <a:t>Imputation with KNN</a:t>
            </a:r>
            <a:endParaRPr lang="en-GB" sz="1500" dirty="0">
              <a:latin typeface="CMR12"/>
            </a:endParaRPr>
          </a:p>
          <a:p>
            <a:pPr marL="579438" lvl="1" indent="-261938"/>
            <a:r>
              <a:rPr lang="en-GB" sz="1500" dirty="0">
                <a:effectLst/>
                <a:latin typeface="CMR12"/>
              </a:rPr>
              <a:t>Recurrent Neural Network (RNN)</a:t>
            </a:r>
          </a:p>
          <a:p>
            <a:pPr marL="579438" lvl="1" indent="-261938"/>
            <a:r>
              <a:rPr lang="en-GB" sz="1500" dirty="0">
                <a:effectLst/>
                <a:latin typeface="CMR12"/>
              </a:rPr>
              <a:t>Random Forest</a:t>
            </a:r>
          </a:p>
          <a:p>
            <a:pPr marL="579438" lvl="1" indent="-261938"/>
            <a:r>
              <a:rPr lang="en-GB" sz="1500" dirty="0">
                <a:effectLst/>
                <a:latin typeface="CMR12"/>
              </a:rPr>
              <a:t>Support Vector Machine (SVM)</a:t>
            </a:r>
          </a:p>
          <a:p>
            <a:pPr marL="579438" lvl="1" indent="-261938"/>
            <a:r>
              <a:rPr lang="en-GB" sz="1500" dirty="0">
                <a:effectLst/>
                <a:latin typeface="CMR12"/>
              </a:rPr>
              <a:t>Multi-Layer Perceptron</a:t>
            </a:r>
          </a:p>
          <a:p>
            <a:pPr marL="579438" lvl="1" indent="-261938"/>
            <a:r>
              <a:rPr lang="en-GB" sz="1500" dirty="0">
                <a:effectLst/>
                <a:latin typeface="CMR12"/>
              </a:rPr>
              <a:t>Attention-Based Transformer Networks </a:t>
            </a:r>
            <a:endParaRPr lang="en-GB" sz="105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9F9DF4-6C51-990B-98AF-2A5A8DD07957}"/>
              </a:ext>
            </a:extLst>
          </p:cNvPr>
          <p:cNvSpPr txBox="1">
            <a:spLocks/>
          </p:cNvSpPr>
          <p:nvPr/>
        </p:nvSpPr>
        <p:spPr>
          <a:xfrm>
            <a:off x="5868144" y="1196753"/>
            <a:ext cx="2935286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800" b="1" dirty="0"/>
              <a:t>Impact of Imputation on </a:t>
            </a:r>
            <a:r>
              <a:rPr lang="en-GB" sz="1800" b="1" dirty="0" err="1"/>
              <a:t>subseq</a:t>
            </a:r>
            <a:r>
              <a:rPr lang="en-GB" sz="1800" b="1" dirty="0"/>
              <a:t>. Clustering</a:t>
            </a:r>
          </a:p>
          <a:p>
            <a:pPr marL="225425" indent="-217488"/>
            <a:r>
              <a:rPr lang="en-GB" sz="1800" dirty="0"/>
              <a:t>Several studies from the field of biology</a:t>
            </a:r>
            <a:r>
              <a:rPr lang="en-GB" sz="1800" baseline="30000" dirty="0"/>
              <a:t>[10] [11] [12] [13]</a:t>
            </a:r>
            <a:endParaRPr lang="en-GB" sz="1800" dirty="0"/>
          </a:p>
          <a:p>
            <a:pPr marL="225425" indent="-217488"/>
            <a:r>
              <a:rPr lang="en-GB" sz="1800" dirty="0"/>
              <a:t>No significant impact of imputation strategies on subsequent clustering (even with high imputation accuracy ratings)</a:t>
            </a:r>
          </a:p>
          <a:p>
            <a:pPr marL="225425" indent="-217488"/>
            <a:r>
              <a:rPr lang="en-GB" sz="1800" dirty="0"/>
              <a:t>Strong dependency of imputation and clustering performance and the dataset used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EADC3D5-ECE1-5942-EB35-FD847FBBBF0F}"/>
              </a:ext>
            </a:extLst>
          </p:cNvPr>
          <p:cNvSpPr txBox="1">
            <a:spLocks/>
          </p:cNvSpPr>
          <p:nvPr/>
        </p:nvSpPr>
        <p:spPr>
          <a:xfrm>
            <a:off x="3210195" y="1196753"/>
            <a:ext cx="2458616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800" b="1" dirty="0"/>
              <a:t>Importance based Feature Weighting</a:t>
            </a:r>
          </a:p>
          <a:p>
            <a:pPr marL="7937" indent="0">
              <a:buNone/>
            </a:pPr>
            <a:r>
              <a:rPr lang="en-GB" sz="1800" u="sng" dirty="0"/>
              <a:t>Clustering in lower Dimensionalities</a:t>
            </a:r>
            <a:r>
              <a:rPr lang="en-GB" sz="1800" baseline="30000" dirty="0"/>
              <a:t>[5] [6] [7]</a:t>
            </a:r>
            <a:endParaRPr lang="en-GB" sz="1800" u="sng" dirty="0"/>
          </a:p>
          <a:p>
            <a:pPr marL="225425" indent="-217488"/>
            <a:r>
              <a:rPr lang="en-GB" sz="1800" dirty="0"/>
              <a:t>Projected Clustering</a:t>
            </a:r>
            <a:r>
              <a:rPr lang="en-GB" sz="1800" baseline="30000" dirty="0"/>
              <a:t> </a:t>
            </a:r>
          </a:p>
          <a:p>
            <a:pPr marL="225425" indent="-217488"/>
            <a:r>
              <a:rPr lang="en-GB" sz="1800" dirty="0"/>
              <a:t>Subspace Clustering</a:t>
            </a:r>
            <a:r>
              <a:rPr lang="en-GB" sz="1800" baseline="30000" dirty="0"/>
              <a:t> </a:t>
            </a:r>
          </a:p>
          <a:p>
            <a:pPr marL="225425" indent="-217488"/>
            <a:r>
              <a:rPr lang="en-GB" sz="1800" dirty="0"/>
              <a:t>Dimensionality Reduction</a:t>
            </a:r>
          </a:p>
          <a:p>
            <a:pPr marL="7937" indent="0">
              <a:buNone/>
            </a:pPr>
            <a:r>
              <a:rPr lang="en-GB" sz="1800" u="sng" dirty="0"/>
              <a:t>Feature Importance</a:t>
            </a:r>
          </a:p>
          <a:p>
            <a:pPr marL="225425" indent="-217488"/>
            <a:r>
              <a:rPr lang="en-GB" sz="1800" dirty="0"/>
              <a:t>ML-based approaches with Feature Importance</a:t>
            </a:r>
            <a:r>
              <a:rPr lang="en-GB" sz="1800" baseline="30000" dirty="0"/>
              <a:t>[8] [9]</a:t>
            </a:r>
          </a:p>
          <a:p>
            <a:pPr marL="225425" indent="-217488"/>
            <a:r>
              <a:rPr lang="en-GB" sz="1800" b="1" dirty="0"/>
              <a:t>TabNet</a:t>
            </a:r>
            <a:r>
              <a:rPr lang="en-GB" sz="1800" baseline="30000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388155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548E-BBFC-6943-BB73-8920E62C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76807-FB1F-F548-A563-8C000D29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BFE06-C67C-584B-95A6-3E65BA2F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GB" smtClean="0"/>
              <a:t>9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91C289-634C-4040-896F-739D17CA45DC}"/>
              </a:ext>
            </a:extLst>
          </p:cNvPr>
          <p:cNvSpPr txBox="1">
            <a:spLocks/>
          </p:cNvSpPr>
          <p:nvPr/>
        </p:nvSpPr>
        <p:spPr>
          <a:xfrm>
            <a:off x="457200" y="1196753"/>
            <a:ext cx="822960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GB" sz="1800" b="1" dirty="0"/>
              <a:t>Research Gaps</a:t>
            </a:r>
          </a:p>
          <a:p>
            <a:pPr marL="225425" indent="-217488">
              <a:spcAft>
                <a:spcPts val="1200"/>
              </a:spcAft>
            </a:pPr>
            <a:r>
              <a:rPr lang="en-GB" sz="1800" dirty="0"/>
              <a:t>Optimisation of cluster performance with </a:t>
            </a:r>
            <a:r>
              <a:rPr lang="en-GB" sz="1800" i="1" u="sng" dirty="0"/>
              <a:t>Model-based Imputation Approaches</a:t>
            </a:r>
            <a:endParaRPr lang="en-GB" sz="1800" u="sng" dirty="0"/>
          </a:p>
          <a:p>
            <a:pPr marL="225425" indent="-217488">
              <a:spcAft>
                <a:spcPts val="1200"/>
              </a:spcAft>
            </a:pPr>
            <a:r>
              <a:rPr lang="en-GB" sz="1800" i="1" u="sng" dirty="0"/>
              <a:t>Explainability</a:t>
            </a:r>
            <a:r>
              <a:rPr lang="en-GB" sz="1800" dirty="0"/>
              <a:t> of model-based imputation</a:t>
            </a:r>
          </a:p>
          <a:p>
            <a:pPr marL="225425" indent="-217488">
              <a:spcAft>
                <a:spcPts val="1200"/>
              </a:spcAft>
            </a:pPr>
            <a:r>
              <a:rPr lang="en-GB" sz="1800" dirty="0"/>
              <a:t>Influence of </a:t>
            </a:r>
            <a:r>
              <a:rPr lang="en-GB" sz="1800" i="1" u="sng" dirty="0"/>
              <a:t>Feature Distributions &amp; Outliers</a:t>
            </a:r>
          </a:p>
          <a:p>
            <a:pPr marL="225425" indent="-217488">
              <a:spcAft>
                <a:spcPts val="1200"/>
              </a:spcAft>
            </a:pPr>
            <a:r>
              <a:rPr lang="en-GB" sz="1800" dirty="0"/>
              <a:t>Influence of </a:t>
            </a:r>
            <a:r>
              <a:rPr lang="en-GB" sz="1800" i="1" u="sng" dirty="0"/>
              <a:t>Dataset</a:t>
            </a:r>
            <a:r>
              <a:rPr lang="en-GB" sz="1800" u="sng" dirty="0"/>
              <a:t> </a:t>
            </a:r>
            <a:r>
              <a:rPr lang="en-GB" sz="1800" i="1" u="sng" dirty="0"/>
              <a:t>Dimensionality</a:t>
            </a:r>
          </a:p>
          <a:p>
            <a:pPr marL="225425" indent="-217488"/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882130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LMU SabonNext Demi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70104</TotalTime>
  <Words>2237</Words>
  <Application>Microsoft Macintosh PowerPoint</Application>
  <PresentationFormat>On-screen Show (4:3)</PresentationFormat>
  <Paragraphs>538</Paragraphs>
  <Slides>32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Arial</vt:lpstr>
      <vt:lpstr>LMU CompatilFact</vt:lpstr>
      <vt:lpstr>CMR12</vt:lpstr>
      <vt:lpstr>LMU SabonNext Demi</vt:lpstr>
      <vt:lpstr>Office Theme</vt:lpstr>
      <vt:lpstr>Feature Learning and Importance Scoring on Incomplete Anomaly Datasets</vt:lpstr>
      <vt:lpstr>Contents</vt:lpstr>
      <vt:lpstr>Introduction</vt:lpstr>
      <vt:lpstr>Introduction</vt:lpstr>
      <vt:lpstr>Introduction</vt:lpstr>
      <vt:lpstr>Introduction</vt:lpstr>
      <vt:lpstr>Contents</vt:lpstr>
      <vt:lpstr>Related Work</vt:lpstr>
      <vt:lpstr>Related Work</vt:lpstr>
      <vt:lpstr>Contents</vt:lpstr>
      <vt:lpstr>Research Questions</vt:lpstr>
      <vt:lpstr>Contents</vt:lpstr>
      <vt:lpstr>Concept</vt:lpstr>
      <vt:lpstr>Concept – Datasets</vt:lpstr>
      <vt:lpstr>Concept</vt:lpstr>
      <vt:lpstr>Concept</vt:lpstr>
      <vt:lpstr>Concept</vt:lpstr>
      <vt:lpstr>Concept</vt:lpstr>
      <vt:lpstr>Concept</vt:lpstr>
      <vt:lpstr>Contents</vt:lpstr>
      <vt:lpstr>Evaluation and Metrics</vt:lpstr>
      <vt:lpstr>Contents</vt:lpstr>
      <vt:lpstr>Experiments</vt:lpstr>
      <vt:lpstr>Results</vt:lpstr>
      <vt:lpstr>Results – Summary</vt:lpstr>
      <vt:lpstr>Results – Summary</vt:lpstr>
      <vt:lpstr>Results – Summary</vt:lpstr>
      <vt:lpstr>Results – Summary</vt:lpstr>
      <vt:lpstr>Contents</vt:lpstr>
      <vt:lpstr>Conclusion</vt:lpstr>
      <vt:lpstr>Future Work</vt:lpstr>
      <vt:lpstr>Sources</vt:lpstr>
    </vt:vector>
  </TitlesOfParts>
  <Company>LMU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Max-Emanuel Maurer</dc:creator>
  <cp:lastModifiedBy>Hoffmeister, Julian</cp:lastModifiedBy>
  <cp:revision>47</cp:revision>
  <dcterms:created xsi:type="dcterms:W3CDTF">2013-06-17T12:09:36Z</dcterms:created>
  <dcterms:modified xsi:type="dcterms:W3CDTF">2022-10-14T11:34:41Z</dcterms:modified>
</cp:coreProperties>
</file>